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charts/chart4.xml" ContentType="application/vnd.openxmlformats-officedocument.drawingml.chart+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1" r:id="rId3"/>
    <p:sldId id="260" r:id="rId4"/>
    <p:sldId id="317" r:id="rId5"/>
    <p:sldId id="318" r:id="rId6"/>
    <p:sldId id="261" r:id="rId7"/>
    <p:sldId id="308" r:id="rId8"/>
    <p:sldId id="321" r:id="rId9"/>
    <p:sldId id="262" r:id="rId10"/>
    <p:sldId id="319" r:id="rId11"/>
    <p:sldId id="320" r:id="rId12"/>
    <p:sldId id="263" r:id="rId13"/>
    <p:sldId id="322" r:id="rId14"/>
    <p:sldId id="327" r:id="rId15"/>
    <p:sldId id="332" r:id="rId16"/>
    <p:sldId id="328" r:id="rId17"/>
    <p:sldId id="333" r:id="rId18"/>
    <p:sldId id="329" r:id="rId19"/>
    <p:sldId id="323" r:id="rId20"/>
    <p:sldId id="268" r:id="rId21"/>
    <p:sldId id="272" r:id="rId22"/>
    <p:sldId id="273" r:id="rId23"/>
    <p:sldId id="264" r:id="rId24"/>
    <p:sldId id="265" r:id="rId25"/>
    <p:sldId id="266" r:id="rId26"/>
    <p:sldId id="267" r:id="rId27"/>
    <p:sldId id="269" r:id="rId28"/>
    <p:sldId id="270" r:id="rId29"/>
    <p:sldId id="271" r:id="rId30"/>
    <p:sldId id="274" r:id="rId31"/>
    <p:sldId id="275" r:id="rId32"/>
    <p:sldId id="277" r:id="rId33"/>
    <p:sldId id="276" r:id="rId34"/>
    <p:sldId id="280" r:id="rId35"/>
    <p:sldId id="279" r:id="rId36"/>
    <p:sldId id="309" r:id="rId37"/>
    <p:sldId id="281" r:id="rId38"/>
    <p:sldId id="282" r:id="rId39"/>
    <p:sldId id="283" r:id="rId40"/>
    <p:sldId id="284" r:id="rId41"/>
    <p:sldId id="336" r:id="rId42"/>
    <p:sldId id="285" r:id="rId43"/>
    <p:sldId id="300" r:id="rId44"/>
    <p:sldId id="301" r:id="rId45"/>
    <p:sldId id="302" r:id="rId46"/>
    <p:sldId id="303" r:id="rId47"/>
    <p:sldId id="304" r:id="rId48"/>
    <p:sldId id="310" r:id="rId49"/>
    <p:sldId id="311" r:id="rId50"/>
    <p:sldId id="286" r:id="rId51"/>
    <p:sldId id="287" r:id="rId52"/>
    <p:sldId id="288" r:id="rId53"/>
    <p:sldId id="289" r:id="rId54"/>
    <p:sldId id="290" r:id="rId55"/>
    <p:sldId id="291" r:id="rId56"/>
    <p:sldId id="292" r:id="rId57"/>
    <p:sldId id="293" r:id="rId58"/>
    <p:sldId id="294" r:id="rId59"/>
    <p:sldId id="295" r:id="rId60"/>
    <p:sldId id="312" r:id="rId61"/>
    <p:sldId id="313" r:id="rId62"/>
    <p:sldId id="314" r:id="rId63"/>
    <p:sldId id="315" r:id="rId64"/>
    <p:sldId id="296" r:id="rId65"/>
    <p:sldId id="297" r:id="rId66"/>
    <p:sldId id="298" r:id="rId67"/>
    <p:sldId id="299" r:id="rId68"/>
    <p:sldId id="305" r:id="rId69"/>
    <p:sldId id="306" r:id="rId70"/>
    <p:sldId id="307" r:id="rId71"/>
    <p:sldId id="316" r:id="rId72"/>
    <p:sldId id="324" r:id="rId73"/>
    <p:sldId id="325" r:id="rId74"/>
    <p:sldId id="335" r:id="rId75"/>
    <p:sldId id="334" r:id="rId76"/>
  </p:sldIdLst>
  <p:sldSz cx="9906000" cy="6858000" type="A4"/>
  <p:notesSz cx="6797675"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96F28"/>
    <a:srgbClr val="8F8FAA"/>
    <a:srgbClr val="8FA3A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57" autoAdjust="0"/>
  </p:normalViewPr>
  <p:slideViewPr>
    <p:cSldViewPr>
      <p:cViewPr>
        <p:scale>
          <a:sx n="70" d="100"/>
          <a:sy n="70" d="100"/>
        </p:scale>
        <p:origin x="-1218" y="-102"/>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so\Desktop\PUP%20Skierniewice\dane%20-%20rodzia&#322;%20III\prognoza%20zatrudnienia\praognoza%20l.%20pracuj&#261;cy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so\Desktop\PUP%20Skierniewice\dane%20-%20rodzia&#322;%20III\prognoza%20zatrudnienia\praognoza%20l.%20pracuj&#261;cyc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so\Desktop\PUP%20Skierniewice\dane%20-%20rodzia&#322;%20III\rozw&#243;j%20przedsi&#281;biorczo&#347;ci\prognoza%20podmiot&#243;w%20gospodarczych%20zwi&#261;zana%20z%20uzdrowiskie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so\Desktop\PUP%20Skierniewice\dane%20-%20rodzia&#322;%20III\rozw&#243;j%20przedsi&#281;biorczo&#347;ci\prognoza%20podmiot&#243;w%20gospodarczych%20zwi&#261;zana%20z%20uzdrowiskie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so\Desktop\PUP%20Skierniewice\dane%20-%20rodzia&#322;%20III\rozw&#243;j%20przedsi&#281;biorczo&#347;ci\prognoza%20podmiot&#243;w%20gospodarczych%20zwi&#261;zana%20z%20uzdrowiskie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l-PL"/>
  <c:chart>
    <c:plotArea>
      <c:layout/>
      <c:barChart>
        <c:barDir val="col"/>
        <c:grouping val="clustered"/>
        <c:ser>
          <c:idx val="0"/>
          <c:order val="0"/>
          <c:spPr>
            <a:ln>
              <a:solidFill>
                <a:schemeClr val="tx1">
                  <a:lumMod val="95000"/>
                  <a:lumOff val="5000"/>
                </a:schemeClr>
              </a:solidFill>
            </a:ln>
          </c:spPr>
          <c:dPt>
            <c:idx val="0"/>
            <c:spPr>
              <a:solidFill>
                <a:srgbClr val="8F8FAA"/>
              </a:solidFill>
              <a:ln>
                <a:solidFill>
                  <a:schemeClr val="tx1">
                    <a:lumMod val="95000"/>
                    <a:lumOff val="5000"/>
                  </a:schemeClr>
                </a:solidFill>
              </a:ln>
            </c:spPr>
          </c:dPt>
          <c:dPt>
            <c:idx val="1"/>
            <c:spPr>
              <a:solidFill>
                <a:srgbClr val="8F8FAA"/>
              </a:solidFill>
              <a:ln>
                <a:solidFill>
                  <a:schemeClr val="tx1">
                    <a:lumMod val="95000"/>
                    <a:lumOff val="5000"/>
                  </a:schemeClr>
                </a:solidFill>
              </a:ln>
            </c:spPr>
          </c:dPt>
          <c:dPt>
            <c:idx val="2"/>
            <c:spPr>
              <a:solidFill>
                <a:srgbClr val="8F8FAA"/>
              </a:solidFill>
              <a:ln>
                <a:solidFill>
                  <a:schemeClr val="tx1">
                    <a:lumMod val="95000"/>
                    <a:lumOff val="5000"/>
                  </a:schemeClr>
                </a:solidFill>
              </a:ln>
            </c:spPr>
          </c:dPt>
          <c:dPt>
            <c:idx val="3"/>
            <c:spPr>
              <a:solidFill>
                <a:srgbClr val="E96F28"/>
              </a:solidFill>
              <a:ln>
                <a:solidFill>
                  <a:schemeClr val="tx1">
                    <a:lumMod val="95000"/>
                    <a:lumOff val="5000"/>
                  </a:schemeClr>
                </a:solidFill>
              </a:ln>
            </c:spPr>
          </c:dPt>
          <c:dPt>
            <c:idx val="4"/>
            <c:spPr>
              <a:solidFill>
                <a:srgbClr val="E96F28"/>
              </a:solidFill>
              <a:ln>
                <a:solidFill>
                  <a:schemeClr val="tx1">
                    <a:lumMod val="95000"/>
                    <a:lumOff val="5000"/>
                  </a:schemeClr>
                </a:solidFill>
              </a:ln>
            </c:spPr>
          </c:dPt>
          <c:dPt>
            <c:idx val="5"/>
            <c:spPr>
              <a:solidFill>
                <a:srgbClr val="E96F28"/>
              </a:solidFill>
              <a:ln>
                <a:solidFill>
                  <a:schemeClr val="tx1">
                    <a:lumMod val="95000"/>
                    <a:lumOff val="5000"/>
                  </a:schemeClr>
                </a:solidFill>
              </a:ln>
            </c:spPr>
          </c:dPt>
          <c:dPt>
            <c:idx val="6"/>
            <c:spPr>
              <a:solidFill>
                <a:srgbClr val="E96F28"/>
              </a:solidFill>
              <a:ln>
                <a:solidFill>
                  <a:schemeClr val="tx1">
                    <a:lumMod val="95000"/>
                    <a:lumOff val="5000"/>
                  </a:schemeClr>
                </a:solidFill>
              </a:ln>
            </c:spPr>
          </c:dPt>
          <c:dPt>
            <c:idx val="7"/>
            <c:spPr>
              <a:solidFill>
                <a:srgbClr val="E96F28"/>
              </a:solidFill>
              <a:ln>
                <a:solidFill>
                  <a:schemeClr val="tx1">
                    <a:lumMod val="95000"/>
                    <a:lumOff val="5000"/>
                  </a:schemeClr>
                </a:solidFill>
              </a:ln>
            </c:spPr>
          </c:dPt>
          <c:dLbls>
            <c:spPr>
              <a:solidFill>
                <a:schemeClr val="bg1"/>
              </a:solidFill>
              <a:ln>
                <a:solidFill>
                  <a:schemeClr val="tx1"/>
                </a:solidFill>
              </a:ln>
            </c:spPr>
            <c:txPr>
              <a:bodyPr/>
              <a:lstStyle/>
              <a:p>
                <a:pPr>
                  <a:defRPr sz="1300"/>
                </a:pPr>
                <a:endParaRPr lang="pl-PL"/>
              </a:p>
            </c:txPr>
            <c:dLblPos val="inEnd"/>
            <c:showVal val="1"/>
          </c:dLbls>
          <c:cat>
            <c:numRef>
              <c:f>Arkusz2!$A$2:$A$9</c:f>
              <c:numCache>
                <c:formatCode>General</c:formatCode>
                <c:ptCount val="8"/>
                <c:pt idx="0">
                  <c:v>2005</c:v>
                </c:pt>
                <c:pt idx="1">
                  <c:v>2008</c:v>
                </c:pt>
                <c:pt idx="2">
                  <c:v>2011</c:v>
                </c:pt>
                <c:pt idx="3">
                  <c:v>2015</c:v>
                </c:pt>
                <c:pt idx="4">
                  <c:v>2020</c:v>
                </c:pt>
                <c:pt idx="5">
                  <c:v>2025</c:v>
                </c:pt>
                <c:pt idx="6">
                  <c:v>2030</c:v>
                </c:pt>
                <c:pt idx="7">
                  <c:v>2035</c:v>
                </c:pt>
              </c:numCache>
            </c:numRef>
          </c:cat>
          <c:val>
            <c:numRef>
              <c:f>Arkusz2!$B$2:$B$9</c:f>
              <c:numCache>
                <c:formatCode>0</c:formatCode>
                <c:ptCount val="8"/>
                <c:pt idx="0">
                  <c:v>589.1701278240804</c:v>
                </c:pt>
                <c:pt idx="1">
                  <c:v>578.96196471485746</c:v>
                </c:pt>
                <c:pt idx="2">
                  <c:v>558.11434814109714</c:v>
                </c:pt>
                <c:pt idx="3">
                  <c:v>532.46115310353719</c:v>
                </c:pt>
                <c:pt idx="4">
                  <c:v>586.8377988122578</c:v>
                </c:pt>
                <c:pt idx="5">
                  <c:v>622.42715153984602</c:v>
                </c:pt>
                <c:pt idx="6">
                  <c:v>646.23451607778554</c:v>
                </c:pt>
                <c:pt idx="7">
                  <c:v>659.52305017094898</c:v>
                </c:pt>
              </c:numCache>
            </c:numRef>
          </c:val>
        </c:ser>
        <c:gapWidth val="75"/>
        <c:axId val="51093888"/>
        <c:axId val="51095424"/>
      </c:barChart>
      <c:catAx>
        <c:axId val="51093888"/>
        <c:scaling>
          <c:orientation val="minMax"/>
        </c:scaling>
        <c:axPos val="b"/>
        <c:numFmt formatCode="General" sourceLinked="1"/>
        <c:tickLblPos val="nextTo"/>
        <c:txPr>
          <a:bodyPr/>
          <a:lstStyle/>
          <a:p>
            <a:pPr>
              <a:defRPr sz="1100"/>
            </a:pPr>
            <a:endParaRPr lang="pl-PL"/>
          </a:p>
        </c:txPr>
        <c:crossAx val="51095424"/>
        <c:crosses val="autoZero"/>
        <c:auto val="1"/>
        <c:lblAlgn val="ctr"/>
        <c:lblOffset val="100"/>
      </c:catAx>
      <c:valAx>
        <c:axId val="51095424"/>
        <c:scaling>
          <c:orientation val="minMax"/>
          <c:min val="20"/>
        </c:scaling>
        <c:axPos val="l"/>
        <c:majorGridlines>
          <c:spPr>
            <a:ln>
              <a:solidFill>
                <a:schemeClr val="bg1">
                  <a:lumMod val="65000"/>
                </a:schemeClr>
              </a:solidFill>
              <a:prstDash val="dash"/>
            </a:ln>
          </c:spPr>
        </c:majorGridlines>
        <c:title>
          <c:tx>
            <c:rich>
              <a:bodyPr rot="-5400000" vert="horz"/>
              <a:lstStyle/>
              <a:p>
                <a:pPr>
                  <a:defRPr sz="800"/>
                </a:pPr>
                <a:r>
                  <a:rPr lang="pl-PL" sz="1100" b="0" dirty="0"/>
                  <a:t>osób</a:t>
                </a:r>
              </a:p>
            </c:rich>
          </c:tx>
          <c:layout>
            <c:manualLayout>
              <c:xMode val="edge"/>
              <c:yMode val="edge"/>
              <c:x val="1.9607843137254902E-2"/>
              <c:y val="0.40794728783902123"/>
            </c:manualLayout>
          </c:layout>
        </c:title>
        <c:numFmt formatCode="0" sourceLinked="1"/>
        <c:tickLblPos val="nextTo"/>
        <c:txPr>
          <a:bodyPr/>
          <a:lstStyle/>
          <a:p>
            <a:pPr>
              <a:defRPr sz="1100"/>
            </a:pPr>
            <a:endParaRPr lang="pl-PL"/>
          </a:p>
        </c:txPr>
        <c:crossAx val="51093888"/>
        <c:crosses val="autoZero"/>
        <c:crossBetween val="between"/>
        <c:majorUnit val="200"/>
      </c:valAx>
      <c:spPr>
        <a:noFill/>
        <a:ln>
          <a:noFill/>
        </a:ln>
      </c:spPr>
    </c:plotArea>
    <c:plotVisOnly val="1"/>
    <c:dispBlanksAs val="gap"/>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l-PL"/>
  <c:chart>
    <c:plotArea>
      <c:layout/>
      <c:barChart>
        <c:barDir val="col"/>
        <c:grouping val="clustered"/>
        <c:ser>
          <c:idx val="0"/>
          <c:order val="0"/>
          <c:spPr>
            <a:ln>
              <a:solidFill>
                <a:schemeClr val="tx1">
                  <a:lumMod val="95000"/>
                  <a:lumOff val="5000"/>
                </a:schemeClr>
              </a:solidFill>
            </a:ln>
          </c:spPr>
          <c:dPt>
            <c:idx val="0"/>
            <c:spPr>
              <a:solidFill>
                <a:srgbClr val="8F8FAA"/>
              </a:solidFill>
              <a:ln>
                <a:solidFill>
                  <a:schemeClr val="tx1">
                    <a:lumMod val="95000"/>
                    <a:lumOff val="5000"/>
                  </a:schemeClr>
                </a:solidFill>
              </a:ln>
            </c:spPr>
          </c:dPt>
          <c:dPt>
            <c:idx val="1"/>
            <c:spPr>
              <a:solidFill>
                <a:srgbClr val="8F8FAA"/>
              </a:solidFill>
              <a:ln>
                <a:solidFill>
                  <a:schemeClr val="tx1">
                    <a:lumMod val="95000"/>
                    <a:lumOff val="5000"/>
                  </a:schemeClr>
                </a:solidFill>
              </a:ln>
            </c:spPr>
          </c:dPt>
          <c:dPt>
            <c:idx val="2"/>
            <c:spPr>
              <a:solidFill>
                <a:srgbClr val="8F8FAA"/>
              </a:solidFill>
              <a:ln>
                <a:solidFill>
                  <a:schemeClr val="tx1">
                    <a:lumMod val="95000"/>
                    <a:lumOff val="5000"/>
                  </a:schemeClr>
                </a:solidFill>
              </a:ln>
            </c:spPr>
          </c:dPt>
          <c:dPt>
            <c:idx val="3"/>
            <c:spPr>
              <a:solidFill>
                <a:srgbClr val="E96F28"/>
              </a:solidFill>
              <a:ln>
                <a:solidFill>
                  <a:schemeClr val="tx1">
                    <a:lumMod val="95000"/>
                    <a:lumOff val="5000"/>
                  </a:schemeClr>
                </a:solidFill>
              </a:ln>
            </c:spPr>
          </c:dPt>
          <c:dPt>
            <c:idx val="4"/>
            <c:spPr>
              <a:solidFill>
                <a:srgbClr val="E96F28"/>
              </a:solidFill>
              <a:ln>
                <a:solidFill>
                  <a:schemeClr val="tx1">
                    <a:lumMod val="95000"/>
                    <a:lumOff val="5000"/>
                  </a:schemeClr>
                </a:solidFill>
              </a:ln>
            </c:spPr>
          </c:dPt>
          <c:dPt>
            <c:idx val="5"/>
            <c:spPr>
              <a:solidFill>
                <a:srgbClr val="E96F28"/>
              </a:solidFill>
              <a:ln>
                <a:solidFill>
                  <a:schemeClr val="tx1">
                    <a:lumMod val="95000"/>
                    <a:lumOff val="5000"/>
                  </a:schemeClr>
                </a:solidFill>
              </a:ln>
            </c:spPr>
          </c:dPt>
          <c:dPt>
            <c:idx val="6"/>
            <c:spPr>
              <a:solidFill>
                <a:srgbClr val="E96F28"/>
              </a:solidFill>
              <a:ln>
                <a:solidFill>
                  <a:schemeClr val="tx1">
                    <a:lumMod val="95000"/>
                    <a:lumOff val="5000"/>
                  </a:schemeClr>
                </a:solidFill>
              </a:ln>
            </c:spPr>
          </c:dPt>
          <c:dPt>
            <c:idx val="7"/>
            <c:spPr>
              <a:solidFill>
                <a:srgbClr val="E96F28"/>
              </a:solidFill>
              <a:ln>
                <a:solidFill>
                  <a:schemeClr val="tx1">
                    <a:lumMod val="95000"/>
                    <a:lumOff val="5000"/>
                  </a:schemeClr>
                </a:solidFill>
              </a:ln>
            </c:spPr>
          </c:dPt>
          <c:dLbls>
            <c:spPr>
              <a:solidFill>
                <a:sysClr val="window" lastClr="FFFFFF"/>
              </a:solidFill>
              <a:ln>
                <a:solidFill>
                  <a:schemeClr val="tx1"/>
                </a:solidFill>
              </a:ln>
            </c:spPr>
            <c:txPr>
              <a:bodyPr/>
              <a:lstStyle/>
              <a:p>
                <a:pPr>
                  <a:defRPr sz="1200"/>
                </a:pPr>
                <a:endParaRPr lang="pl-PL"/>
              </a:p>
            </c:txPr>
            <c:dLblPos val="inEnd"/>
            <c:showVal val="1"/>
          </c:dLbls>
          <c:cat>
            <c:numRef>
              <c:f>Arkusz3!$A$2:$A$9</c:f>
              <c:numCache>
                <c:formatCode>General</c:formatCode>
                <c:ptCount val="8"/>
                <c:pt idx="0">
                  <c:v>2005</c:v>
                </c:pt>
                <c:pt idx="1">
                  <c:v>2008</c:v>
                </c:pt>
                <c:pt idx="2">
                  <c:v>2011</c:v>
                </c:pt>
                <c:pt idx="3">
                  <c:v>2015</c:v>
                </c:pt>
                <c:pt idx="4">
                  <c:v>2020</c:v>
                </c:pt>
                <c:pt idx="5">
                  <c:v>2025</c:v>
                </c:pt>
                <c:pt idx="6">
                  <c:v>2030</c:v>
                </c:pt>
                <c:pt idx="7">
                  <c:v>2035</c:v>
                </c:pt>
              </c:numCache>
            </c:numRef>
          </c:cat>
          <c:val>
            <c:numRef>
              <c:f>Arkusz3!$B$2:$B$9</c:f>
              <c:numCache>
                <c:formatCode>0</c:formatCode>
                <c:ptCount val="8"/>
                <c:pt idx="0">
                  <c:v>1823.8025305183639</c:v>
                </c:pt>
                <c:pt idx="1">
                  <c:v>1556.4946927005255</c:v>
                </c:pt>
                <c:pt idx="2">
                  <c:v>1762.0116053834483</c:v>
                </c:pt>
                <c:pt idx="3">
                  <c:v>1763.9245391273282</c:v>
                </c:pt>
                <c:pt idx="4">
                  <c:v>1893.8336888396566</c:v>
                </c:pt>
                <c:pt idx="5">
                  <c:v>2194.2011628883856</c:v>
                </c:pt>
                <c:pt idx="6">
                  <c:v>2455.217892291791</c:v>
                </c:pt>
                <c:pt idx="7">
                  <c:v>2566.8380991359068</c:v>
                </c:pt>
              </c:numCache>
            </c:numRef>
          </c:val>
        </c:ser>
        <c:gapWidth val="75"/>
        <c:axId val="62416000"/>
        <c:axId val="62417536"/>
      </c:barChart>
      <c:catAx>
        <c:axId val="62416000"/>
        <c:scaling>
          <c:orientation val="minMax"/>
        </c:scaling>
        <c:axPos val="b"/>
        <c:numFmt formatCode="General" sourceLinked="1"/>
        <c:tickLblPos val="nextTo"/>
        <c:txPr>
          <a:bodyPr/>
          <a:lstStyle/>
          <a:p>
            <a:pPr>
              <a:defRPr sz="1100"/>
            </a:pPr>
            <a:endParaRPr lang="pl-PL"/>
          </a:p>
        </c:txPr>
        <c:crossAx val="62417536"/>
        <c:crosses val="autoZero"/>
        <c:auto val="1"/>
        <c:lblAlgn val="ctr"/>
        <c:lblOffset val="100"/>
      </c:catAx>
      <c:valAx>
        <c:axId val="62417536"/>
        <c:scaling>
          <c:orientation val="minMax"/>
          <c:min val="500"/>
        </c:scaling>
        <c:axPos val="l"/>
        <c:majorGridlines>
          <c:spPr>
            <a:ln>
              <a:solidFill>
                <a:schemeClr val="bg1">
                  <a:lumMod val="65000"/>
                </a:schemeClr>
              </a:solidFill>
              <a:prstDash val="dash"/>
            </a:ln>
          </c:spPr>
        </c:majorGridlines>
        <c:title>
          <c:tx>
            <c:rich>
              <a:bodyPr rot="-5400000" vert="horz"/>
              <a:lstStyle/>
              <a:p>
                <a:pPr>
                  <a:defRPr sz="800"/>
                </a:pPr>
                <a:r>
                  <a:rPr lang="pl-PL" sz="1100" b="0" dirty="0"/>
                  <a:t>osób</a:t>
                </a:r>
              </a:p>
            </c:rich>
          </c:tx>
          <c:layout/>
        </c:title>
        <c:numFmt formatCode="0" sourceLinked="1"/>
        <c:tickLblPos val="nextTo"/>
        <c:txPr>
          <a:bodyPr/>
          <a:lstStyle/>
          <a:p>
            <a:pPr>
              <a:defRPr sz="1100"/>
            </a:pPr>
            <a:endParaRPr lang="pl-PL"/>
          </a:p>
        </c:txPr>
        <c:crossAx val="62416000"/>
        <c:crosses val="autoZero"/>
        <c:crossBetween val="between"/>
        <c:majorUnit val="500"/>
      </c:valAx>
      <c:spPr>
        <a:noFill/>
        <a:ln>
          <a:noFill/>
        </a:ln>
      </c:spPr>
    </c:plotArea>
    <c:plotVisOnly val="1"/>
    <c:dispBlanksAs val="gap"/>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plotArea>
      <c:layout/>
      <c:barChart>
        <c:barDir val="col"/>
        <c:grouping val="clustered"/>
        <c:ser>
          <c:idx val="0"/>
          <c:order val="0"/>
          <c:spPr>
            <a:ln>
              <a:solidFill>
                <a:schemeClr val="tx1"/>
              </a:solidFill>
            </a:ln>
          </c:spPr>
          <c:dPt>
            <c:idx val="0"/>
            <c:spPr>
              <a:solidFill>
                <a:srgbClr val="8F8FAA"/>
              </a:solidFill>
              <a:ln>
                <a:solidFill>
                  <a:schemeClr val="tx1"/>
                </a:solidFill>
              </a:ln>
            </c:spPr>
          </c:dPt>
          <c:dPt>
            <c:idx val="1"/>
            <c:spPr>
              <a:solidFill>
                <a:srgbClr val="8F8FAA"/>
              </a:solidFill>
              <a:ln>
                <a:solidFill>
                  <a:schemeClr val="tx1"/>
                </a:solidFill>
              </a:ln>
            </c:spPr>
          </c:dPt>
          <c:dPt>
            <c:idx val="2"/>
            <c:spPr>
              <a:solidFill>
                <a:srgbClr val="8F8FAA"/>
              </a:solidFill>
              <a:ln>
                <a:solidFill>
                  <a:schemeClr val="tx1"/>
                </a:solidFill>
              </a:ln>
            </c:spPr>
          </c:dPt>
          <c:dPt>
            <c:idx val="3"/>
            <c:spPr>
              <a:solidFill>
                <a:srgbClr val="E96F28"/>
              </a:solidFill>
              <a:ln>
                <a:solidFill>
                  <a:schemeClr val="tx1"/>
                </a:solidFill>
              </a:ln>
            </c:spPr>
          </c:dPt>
          <c:dPt>
            <c:idx val="4"/>
            <c:spPr>
              <a:solidFill>
                <a:srgbClr val="E96F28"/>
              </a:solidFill>
              <a:ln>
                <a:solidFill>
                  <a:schemeClr val="tx1"/>
                </a:solidFill>
              </a:ln>
            </c:spPr>
          </c:dPt>
          <c:dPt>
            <c:idx val="5"/>
            <c:spPr>
              <a:solidFill>
                <a:srgbClr val="E96F28"/>
              </a:solidFill>
              <a:ln>
                <a:solidFill>
                  <a:schemeClr val="tx1"/>
                </a:solidFill>
              </a:ln>
            </c:spPr>
          </c:dPt>
          <c:dPt>
            <c:idx val="6"/>
            <c:spPr>
              <a:solidFill>
                <a:srgbClr val="E96F28"/>
              </a:solidFill>
              <a:ln>
                <a:solidFill>
                  <a:schemeClr val="tx1"/>
                </a:solidFill>
              </a:ln>
            </c:spPr>
          </c:dPt>
          <c:dPt>
            <c:idx val="7"/>
            <c:spPr>
              <a:solidFill>
                <a:srgbClr val="E96F28"/>
              </a:solidFill>
              <a:ln>
                <a:solidFill>
                  <a:schemeClr val="tx1"/>
                </a:solidFill>
              </a:ln>
            </c:spPr>
          </c:dPt>
          <c:dPt>
            <c:idx val="8"/>
            <c:spPr>
              <a:solidFill>
                <a:srgbClr val="92D050"/>
              </a:solidFill>
              <a:ln>
                <a:solidFill>
                  <a:schemeClr val="tx1"/>
                </a:solidFill>
              </a:ln>
            </c:spPr>
          </c:dPt>
          <c:dPt>
            <c:idx val="9"/>
            <c:spPr>
              <a:solidFill>
                <a:srgbClr val="92D050"/>
              </a:solidFill>
              <a:ln>
                <a:solidFill>
                  <a:schemeClr val="tx1"/>
                </a:solidFill>
              </a:ln>
            </c:spPr>
          </c:dPt>
          <c:dPt>
            <c:idx val="10"/>
            <c:spPr>
              <a:solidFill>
                <a:srgbClr val="92D050"/>
              </a:solidFill>
              <a:ln>
                <a:solidFill>
                  <a:schemeClr val="tx1"/>
                </a:solidFill>
              </a:ln>
            </c:spPr>
          </c:dPt>
          <c:dLbls>
            <c:numFmt formatCode="#,##0" sourceLinked="0"/>
            <c:spPr>
              <a:solidFill>
                <a:sysClr val="window" lastClr="FFFFFF"/>
              </a:solidFill>
              <a:ln>
                <a:solidFill>
                  <a:sysClr val="windowText" lastClr="000000"/>
                </a:solidFill>
              </a:ln>
            </c:spPr>
            <c:txPr>
              <a:bodyPr/>
              <a:lstStyle/>
              <a:p>
                <a:pPr>
                  <a:defRPr sz="1200"/>
                </a:pPr>
                <a:endParaRPr lang="pl-PL"/>
              </a:p>
            </c:txPr>
            <c:showVal val="1"/>
          </c:dLbls>
          <c:cat>
            <c:numRef>
              <c:f>Arkusz6!$A$2:$A$9</c:f>
              <c:numCache>
                <c:formatCode>General</c:formatCode>
                <c:ptCount val="8"/>
                <c:pt idx="0">
                  <c:v>2005</c:v>
                </c:pt>
                <c:pt idx="1">
                  <c:v>2008</c:v>
                </c:pt>
                <c:pt idx="2">
                  <c:v>2011</c:v>
                </c:pt>
                <c:pt idx="3">
                  <c:v>2015</c:v>
                </c:pt>
                <c:pt idx="4">
                  <c:v>2020</c:v>
                </c:pt>
                <c:pt idx="5">
                  <c:v>2025</c:v>
                </c:pt>
                <c:pt idx="6">
                  <c:v>2030</c:v>
                </c:pt>
                <c:pt idx="7">
                  <c:v>2035</c:v>
                </c:pt>
              </c:numCache>
            </c:numRef>
          </c:cat>
          <c:val>
            <c:numRef>
              <c:f>Arkusz6!$B$2:$B$9</c:f>
              <c:numCache>
                <c:formatCode>General</c:formatCode>
                <c:ptCount val="8"/>
                <c:pt idx="0">
                  <c:v>161.77109999999999</c:v>
                </c:pt>
                <c:pt idx="1">
                  <c:v>157.43810000000025</c:v>
                </c:pt>
                <c:pt idx="2">
                  <c:v>153</c:v>
                </c:pt>
                <c:pt idx="3">
                  <c:v>160.45676</c:v>
                </c:pt>
                <c:pt idx="4">
                  <c:v>172.47949065715466</c:v>
                </c:pt>
                <c:pt idx="5">
                  <c:v>178.16104643798448</c:v>
                </c:pt>
                <c:pt idx="6">
                  <c:v>182.26170497284946</c:v>
                </c:pt>
                <c:pt idx="7">
                  <c:v>186.39385702037228</c:v>
                </c:pt>
              </c:numCache>
            </c:numRef>
          </c:val>
        </c:ser>
        <c:gapWidth val="75"/>
        <c:axId val="62681088"/>
        <c:axId val="62682624"/>
      </c:barChart>
      <c:catAx>
        <c:axId val="62681088"/>
        <c:scaling>
          <c:orientation val="minMax"/>
        </c:scaling>
        <c:axPos val="b"/>
        <c:numFmt formatCode="General" sourceLinked="1"/>
        <c:tickLblPos val="nextTo"/>
        <c:txPr>
          <a:bodyPr/>
          <a:lstStyle/>
          <a:p>
            <a:pPr>
              <a:defRPr sz="1100"/>
            </a:pPr>
            <a:endParaRPr lang="pl-PL"/>
          </a:p>
        </c:txPr>
        <c:crossAx val="62682624"/>
        <c:crosses val="autoZero"/>
        <c:auto val="1"/>
        <c:lblAlgn val="ctr"/>
        <c:lblOffset val="100"/>
      </c:catAx>
      <c:valAx>
        <c:axId val="62682624"/>
        <c:scaling>
          <c:orientation val="minMax"/>
          <c:max val="240"/>
          <c:min val="40"/>
        </c:scaling>
        <c:axPos val="l"/>
        <c:majorGridlines>
          <c:spPr>
            <a:ln>
              <a:solidFill>
                <a:schemeClr val="bg1">
                  <a:lumMod val="65000"/>
                </a:schemeClr>
              </a:solidFill>
              <a:prstDash val="dash"/>
            </a:ln>
          </c:spPr>
        </c:majorGridlines>
        <c:title>
          <c:tx>
            <c:rich>
              <a:bodyPr rot="-5400000" vert="horz"/>
              <a:lstStyle/>
              <a:p>
                <a:pPr>
                  <a:defRPr/>
                </a:pPr>
                <a:r>
                  <a:rPr lang="pl-PL" sz="1100" b="0" dirty="0" smtClean="0"/>
                  <a:t>jedn. </a:t>
                </a:r>
                <a:r>
                  <a:rPr lang="pl-PL" sz="1100" b="0" dirty="0"/>
                  <a:t>gosp.</a:t>
                </a:r>
              </a:p>
            </c:rich>
          </c:tx>
          <c:layout/>
        </c:title>
        <c:numFmt formatCode="General" sourceLinked="1"/>
        <c:tickLblPos val="nextTo"/>
        <c:txPr>
          <a:bodyPr/>
          <a:lstStyle/>
          <a:p>
            <a:pPr>
              <a:defRPr sz="1100"/>
            </a:pPr>
            <a:endParaRPr lang="pl-PL"/>
          </a:p>
        </c:txPr>
        <c:crossAx val="62681088"/>
        <c:crosses val="autoZero"/>
        <c:crossBetween val="between"/>
        <c:majorUnit val="40"/>
      </c:valAx>
      <c:spPr>
        <a:noFill/>
        <a:ln>
          <a:noFill/>
        </a:ln>
      </c:spPr>
    </c:plotArea>
    <c:plotVisOnly val="1"/>
    <c:dispBlanksAs val="gap"/>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l-PL"/>
  <c:chart>
    <c:plotArea>
      <c:layout/>
      <c:barChart>
        <c:barDir val="col"/>
        <c:grouping val="clustered"/>
        <c:ser>
          <c:idx val="0"/>
          <c:order val="0"/>
          <c:spPr>
            <a:ln>
              <a:solidFill>
                <a:schemeClr val="tx1"/>
              </a:solidFill>
            </a:ln>
          </c:spPr>
          <c:dPt>
            <c:idx val="0"/>
            <c:spPr>
              <a:solidFill>
                <a:srgbClr val="8F8FAA"/>
              </a:solidFill>
              <a:ln>
                <a:solidFill>
                  <a:schemeClr val="tx1"/>
                </a:solidFill>
              </a:ln>
            </c:spPr>
          </c:dPt>
          <c:dPt>
            <c:idx val="1"/>
            <c:spPr>
              <a:solidFill>
                <a:srgbClr val="8F8FAA"/>
              </a:solidFill>
              <a:ln>
                <a:solidFill>
                  <a:schemeClr val="tx1"/>
                </a:solidFill>
              </a:ln>
            </c:spPr>
          </c:dPt>
          <c:dPt>
            <c:idx val="2"/>
            <c:spPr>
              <a:solidFill>
                <a:srgbClr val="8F8FAA"/>
              </a:solidFill>
              <a:ln>
                <a:solidFill>
                  <a:schemeClr val="tx1"/>
                </a:solidFill>
              </a:ln>
            </c:spPr>
          </c:dPt>
          <c:dPt>
            <c:idx val="3"/>
            <c:spPr>
              <a:solidFill>
                <a:srgbClr val="E96F28"/>
              </a:solidFill>
              <a:ln>
                <a:solidFill>
                  <a:schemeClr val="tx1"/>
                </a:solidFill>
              </a:ln>
            </c:spPr>
          </c:dPt>
          <c:dPt>
            <c:idx val="4"/>
            <c:spPr>
              <a:solidFill>
                <a:srgbClr val="E96F28"/>
              </a:solidFill>
              <a:ln>
                <a:solidFill>
                  <a:schemeClr val="tx1"/>
                </a:solidFill>
              </a:ln>
            </c:spPr>
          </c:dPt>
          <c:dPt>
            <c:idx val="5"/>
            <c:spPr>
              <a:solidFill>
                <a:srgbClr val="E96F28"/>
              </a:solidFill>
              <a:ln>
                <a:solidFill>
                  <a:schemeClr val="tx1"/>
                </a:solidFill>
              </a:ln>
            </c:spPr>
          </c:dPt>
          <c:dPt>
            <c:idx val="6"/>
            <c:spPr>
              <a:solidFill>
                <a:srgbClr val="E96F28"/>
              </a:solidFill>
              <a:ln>
                <a:solidFill>
                  <a:schemeClr val="tx1"/>
                </a:solidFill>
              </a:ln>
            </c:spPr>
          </c:dPt>
          <c:dPt>
            <c:idx val="7"/>
            <c:spPr>
              <a:solidFill>
                <a:srgbClr val="E96F28"/>
              </a:solidFill>
              <a:ln>
                <a:solidFill>
                  <a:schemeClr val="tx1"/>
                </a:solidFill>
              </a:ln>
            </c:spPr>
          </c:dPt>
          <c:dLbls>
            <c:numFmt formatCode="#,##0" sourceLinked="0"/>
            <c:spPr>
              <a:solidFill>
                <a:sysClr val="window" lastClr="FFFFFF"/>
              </a:solidFill>
              <a:ln>
                <a:solidFill>
                  <a:schemeClr val="tx1"/>
                </a:solidFill>
              </a:ln>
            </c:spPr>
            <c:txPr>
              <a:bodyPr/>
              <a:lstStyle/>
              <a:p>
                <a:pPr>
                  <a:defRPr sz="1200"/>
                </a:pPr>
                <a:endParaRPr lang="pl-PL"/>
              </a:p>
            </c:txPr>
            <c:showVal val="1"/>
          </c:dLbls>
          <c:cat>
            <c:numRef>
              <c:f>Arkusz7!$A$2:$A$9</c:f>
              <c:numCache>
                <c:formatCode>General</c:formatCode>
                <c:ptCount val="8"/>
                <c:pt idx="0">
                  <c:v>2005</c:v>
                </c:pt>
                <c:pt idx="1">
                  <c:v>2008</c:v>
                </c:pt>
                <c:pt idx="2">
                  <c:v>2011</c:v>
                </c:pt>
                <c:pt idx="3">
                  <c:v>2015</c:v>
                </c:pt>
                <c:pt idx="4">
                  <c:v>2020</c:v>
                </c:pt>
                <c:pt idx="5">
                  <c:v>2025</c:v>
                </c:pt>
                <c:pt idx="6">
                  <c:v>2030</c:v>
                </c:pt>
                <c:pt idx="7">
                  <c:v>2035</c:v>
                </c:pt>
              </c:numCache>
            </c:numRef>
          </c:cat>
          <c:val>
            <c:numRef>
              <c:f>Arkusz7!$B$2:$B$9</c:f>
              <c:numCache>
                <c:formatCode>General</c:formatCode>
                <c:ptCount val="8"/>
                <c:pt idx="0">
                  <c:v>210.53030000000001</c:v>
                </c:pt>
                <c:pt idx="1">
                  <c:v>246.00040000000001</c:v>
                </c:pt>
                <c:pt idx="2">
                  <c:v>292</c:v>
                </c:pt>
                <c:pt idx="3">
                  <c:v>323.01900000000001</c:v>
                </c:pt>
                <c:pt idx="4">
                  <c:v>341.32679393102529</c:v>
                </c:pt>
                <c:pt idx="5">
                  <c:v>348.67027193459461</c:v>
                </c:pt>
                <c:pt idx="6">
                  <c:v>353.76485003674998</c:v>
                </c:pt>
                <c:pt idx="7">
                  <c:v>357.86736287228399</c:v>
                </c:pt>
              </c:numCache>
            </c:numRef>
          </c:val>
        </c:ser>
        <c:gapWidth val="75"/>
        <c:axId val="51184768"/>
        <c:axId val="51186304"/>
      </c:barChart>
      <c:catAx>
        <c:axId val="51184768"/>
        <c:scaling>
          <c:orientation val="minMax"/>
        </c:scaling>
        <c:axPos val="b"/>
        <c:numFmt formatCode="General" sourceLinked="1"/>
        <c:tickLblPos val="nextTo"/>
        <c:txPr>
          <a:bodyPr/>
          <a:lstStyle/>
          <a:p>
            <a:pPr>
              <a:defRPr sz="1100"/>
            </a:pPr>
            <a:endParaRPr lang="pl-PL"/>
          </a:p>
        </c:txPr>
        <c:crossAx val="51186304"/>
        <c:crosses val="autoZero"/>
        <c:auto val="1"/>
        <c:lblAlgn val="ctr"/>
        <c:lblOffset val="100"/>
      </c:catAx>
      <c:valAx>
        <c:axId val="51186304"/>
        <c:scaling>
          <c:orientation val="minMax"/>
          <c:min val="100"/>
        </c:scaling>
        <c:axPos val="l"/>
        <c:majorGridlines>
          <c:spPr>
            <a:ln>
              <a:solidFill>
                <a:schemeClr val="bg1">
                  <a:lumMod val="65000"/>
                </a:schemeClr>
              </a:solidFill>
              <a:prstDash val="dash"/>
            </a:ln>
          </c:spPr>
        </c:majorGridlines>
        <c:title>
          <c:tx>
            <c:rich>
              <a:bodyPr rot="-5400000" vert="horz"/>
              <a:lstStyle/>
              <a:p>
                <a:pPr>
                  <a:defRPr/>
                </a:pPr>
                <a:r>
                  <a:rPr lang="pl-PL" sz="1100" dirty="0" smtClean="0"/>
                  <a:t>Jedn. gosp.</a:t>
                </a:r>
                <a:endParaRPr lang="pl-PL" sz="1100" dirty="0"/>
              </a:p>
            </c:rich>
          </c:tx>
          <c:layout/>
        </c:title>
        <c:numFmt formatCode="General" sourceLinked="1"/>
        <c:tickLblPos val="nextTo"/>
        <c:txPr>
          <a:bodyPr/>
          <a:lstStyle/>
          <a:p>
            <a:pPr>
              <a:defRPr sz="1100"/>
            </a:pPr>
            <a:endParaRPr lang="pl-PL"/>
          </a:p>
        </c:txPr>
        <c:crossAx val="51184768"/>
        <c:crosses val="autoZero"/>
        <c:crossBetween val="between"/>
      </c:valAx>
      <c:spPr>
        <a:noFill/>
        <a:ln>
          <a:noFill/>
        </a:ln>
      </c:spPr>
    </c:plotArea>
    <c:plotVisOnly val="1"/>
    <c:dispBlanksAs val="gap"/>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l-PL"/>
  <c:chart>
    <c:plotArea>
      <c:layout/>
      <c:barChart>
        <c:barDir val="col"/>
        <c:grouping val="clustered"/>
        <c:ser>
          <c:idx val="0"/>
          <c:order val="0"/>
          <c:spPr>
            <a:ln>
              <a:solidFill>
                <a:schemeClr val="tx1"/>
              </a:solidFill>
            </a:ln>
          </c:spPr>
          <c:dPt>
            <c:idx val="0"/>
            <c:spPr>
              <a:solidFill>
                <a:srgbClr val="8F8FAA"/>
              </a:solidFill>
              <a:ln>
                <a:solidFill>
                  <a:schemeClr val="tx1"/>
                </a:solidFill>
              </a:ln>
            </c:spPr>
          </c:dPt>
          <c:dPt>
            <c:idx val="1"/>
            <c:spPr>
              <a:solidFill>
                <a:srgbClr val="8F8FAA"/>
              </a:solidFill>
              <a:ln>
                <a:solidFill>
                  <a:schemeClr val="tx1"/>
                </a:solidFill>
              </a:ln>
            </c:spPr>
          </c:dPt>
          <c:dPt>
            <c:idx val="2"/>
            <c:spPr>
              <a:solidFill>
                <a:srgbClr val="8F8FAA"/>
              </a:solidFill>
              <a:ln>
                <a:solidFill>
                  <a:schemeClr val="tx1"/>
                </a:solidFill>
              </a:ln>
            </c:spPr>
          </c:dPt>
          <c:dPt>
            <c:idx val="3"/>
            <c:spPr>
              <a:solidFill>
                <a:srgbClr val="E96F28"/>
              </a:solidFill>
              <a:ln>
                <a:solidFill>
                  <a:schemeClr val="tx1"/>
                </a:solidFill>
              </a:ln>
            </c:spPr>
          </c:dPt>
          <c:dPt>
            <c:idx val="4"/>
            <c:spPr>
              <a:solidFill>
                <a:srgbClr val="E96F28"/>
              </a:solidFill>
              <a:ln>
                <a:solidFill>
                  <a:schemeClr val="tx1"/>
                </a:solidFill>
              </a:ln>
            </c:spPr>
          </c:dPt>
          <c:dPt>
            <c:idx val="5"/>
            <c:spPr>
              <a:solidFill>
                <a:srgbClr val="E96F28"/>
              </a:solidFill>
              <a:ln>
                <a:solidFill>
                  <a:schemeClr val="tx1"/>
                </a:solidFill>
              </a:ln>
            </c:spPr>
          </c:dPt>
          <c:dPt>
            <c:idx val="6"/>
            <c:spPr>
              <a:solidFill>
                <a:srgbClr val="E96F28"/>
              </a:solidFill>
              <a:ln>
                <a:solidFill>
                  <a:schemeClr val="tx1"/>
                </a:solidFill>
              </a:ln>
            </c:spPr>
          </c:dPt>
          <c:dPt>
            <c:idx val="7"/>
            <c:spPr>
              <a:solidFill>
                <a:srgbClr val="E96F28"/>
              </a:solidFill>
              <a:ln>
                <a:solidFill>
                  <a:schemeClr val="tx1"/>
                </a:solidFill>
              </a:ln>
            </c:spPr>
          </c:dPt>
          <c:dLbls>
            <c:numFmt formatCode="#,##0" sourceLinked="0"/>
            <c:spPr>
              <a:solidFill>
                <a:sysClr val="window" lastClr="FFFFFF"/>
              </a:solidFill>
              <a:ln>
                <a:solidFill>
                  <a:schemeClr val="tx1">
                    <a:lumMod val="95000"/>
                    <a:lumOff val="5000"/>
                  </a:schemeClr>
                </a:solidFill>
              </a:ln>
            </c:spPr>
            <c:txPr>
              <a:bodyPr/>
              <a:lstStyle/>
              <a:p>
                <a:pPr>
                  <a:defRPr sz="1200"/>
                </a:pPr>
                <a:endParaRPr lang="pl-PL"/>
              </a:p>
            </c:txPr>
            <c:showVal val="1"/>
          </c:dLbls>
          <c:cat>
            <c:numRef>
              <c:f>Arkusz8!$A$2:$A$9</c:f>
              <c:numCache>
                <c:formatCode>General</c:formatCode>
                <c:ptCount val="8"/>
                <c:pt idx="0">
                  <c:v>2005</c:v>
                </c:pt>
                <c:pt idx="1">
                  <c:v>2008</c:v>
                </c:pt>
                <c:pt idx="2">
                  <c:v>2011</c:v>
                </c:pt>
                <c:pt idx="3">
                  <c:v>2015</c:v>
                </c:pt>
                <c:pt idx="4">
                  <c:v>2020</c:v>
                </c:pt>
                <c:pt idx="5">
                  <c:v>2025</c:v>
                </c:pt>
                <c:pt idx="6">
                  <c:v>2030</c:v>
                </c:pt>
                <c:pt idx="7">
                  <c:v>2035</c:v>
                </c:pt>
              </c:numCache>
            </c:numRef>
          </c:cat>
          <c:val>
            <c:numRef>
              <c:f>Arkusz8!$B$2:$B$9</c:f>
              <c:numCache>
                <c:formatCode>General</c:formatCode>
                <c:ptCount val="8"/>
                <c:pt idx="0">
                  <c:v>69.950100000000006</c:v>
                </c:pt>
                <c:pt idx="1">
                  <c:v>81.305499999999981</c:v>
                </c:pt>
                <c:pt idx="2">
                  <c:v>94</c:v>
                </c:pt>
                <c:pt idx="3">
                  <c:v>104.004</c:v>
                </c:pt>
                <c:pt idx="4">
                  <c:v>109.5694</c:v>
                </c:pt>
                <c:pt idx="5">
                  <c:v>111.28319999999999</c:v>
                </c:pt>
                <c:pt idx="6">
                  <c:v>112.59010000000002</c:v>
                </c:pt>
                <c:pt idx="7">
                  <c:v>113.89579999999998</c:v>
                </c:pt>
              </c:numCache>
            </c:numRef>
          </c:val>
        </c:ser>
        <c:gapWidth val="75"/>
        <c:axId val="51235072"/>
        <c:axId val="51245056"/>
      </c:barChart>
      <c:catAx>
        <c:axId val="51235072"/>
        <c:scaling>
          <c:orientation val="minMax"/>
        </c:scaling>
        <c:axPos val="b"/>
        <c:numFmt formatCode="General" sourceLinked="1"/>
        <c:tickLblPos val="nextTo"/>
        <c:txPr>
          <a:bodyPr/>
          <a:lstStyle/>
          <a:p>
            <a:pPr>
              <a:defRPr sz="1100"/>
            </a:pPr>
            <a:endParaRPr lang="pl-PL"/>
          </a:p>
        </c:txPr>
        <c:crossAx val="51245056"/>
        <c:crosses val="autoZero"/>
        <c:auto val="1"/>
        <c:lblAlgn val="ctr"/>
        <c:lblOffset val="100"/>
      </c:catAx>
      <c:valAx>
        <c:axId val="51245056"/>
        <c:scaling>
          <c:orientation val="minMax"/>
          <c:max val="140"/>
          <c:min val="40"/>
        </c:scaling>
        <c:axPos val="l"/>
        <c:majorGridlines>
          <c:spPr>
            <a:ln>
              <a:solidFill>
                <a:schemeClr val="bg1">
                  <a:lumMod val="65000"/>
                </a:schemeClr>
              </a:solidFill>
              <a:prstDash val="dash"/>
            </a:ln>
          </c:spPr>
        </c:majorGridlines>
        <c:title>
          <c:tx>
            <c:rich>
              <a:bodyPr rot="-5400000" vert="horz"/>
              <a:lstStyle/>
              <a:p>
                <a:pPr>
                  <a:defRPr/>
                </a:pPr>
                <a:r>
                  <a:rPr lang="pl-PL" sz="1100" b="0" dirty="0"/>
                  <a:t>jedn.</a:t>
                </a:r>
                <a:r>
                  <a:rPr lang="pl-PL" sz="1100" b="0" baseline="0" dirty="0"/>
                  <a:t> gosp.</a:t>
                </a:r>
                <a:endParaRPr lang="pl-PL" sz="1100" b="0" dirty="0"/>
              </a:p>
            </c:rich>
          </c:tx>
          <c:layout/>
        </c:title>
        <c:numFmt formatCode="General" sourceLinked="1"/>
        <c:tickLblPos val="nextTo"/>
        <c:txPr>
          <a:bodyPr/>
          <a:lstStyle/>
          <a:p>
            <a:pPr>
              <a:defRPr sz="1100"/>
            </a:pPr>
            <a:endParaRPr lang="pl-PL"/>
          </a:p>
        </c:txPr>
        <c:crossAx val="51235072"/>
        <c:crosses val="autoZero"/>
        <c:crossBetween val="between"/>
        <c:majorUnit val="20"/>
      </c:valAx>
      <c:spPr>
        <a:noFill/>
        <a:ln>
          <a:noFill/>
        </a:ln>
      </c:spPr>
    </c:plotArea>
    <c:plotVisOnly val="1"/>
    <c:dispBlanksAs val="gap"/>
  </c:chart>
  <c:spPr>
    <a:noFill/>
    <a:ln>
      <a:noFill/>
    </a:ln>
  </c:sp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CD5B5-780D-46DB-AE4D-970118D2CAB3}"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pl-PL"/>
        </a:p>
      </dgm:t>
    </dgm:pt>
    <dgm:pt modelId="{6635ECEE-0C25-4C86-8EEE-E6155F31C33F}">
      <dgm:prSet/>
      <dgm:spPr/>
      <dgm:t>
        <a:bodyPr/>
        <a:lstStyle/>
        <a:p>
          <a:pPr rtl="0"/>
          <a:r>
            <a:rPr lang="pl-PL" dirty="0" smtClean="0"/>
            <a:t>12.00-12.10 	Cel ekspertyzy</a:t>
          </a:r>
          <a:endParaRPr lang="pl-PL" dirty="0"/>
        </a:p>
      </dgm:t>
    </dgm:pt>
    <dgm:pt modelId="{C3D192A4-0DAB-4427-9DF2-002D9D98FDF8}" type="parTrans" cxnId="{633691E1-4364-4E4A-A3E9-3E7B399886D4}">
      <dgm:prSet/>
      <dgm:spPr/>
      <dgm:t>
        <a:bodyPr/>
        <a:lstStyle/>
        <a:p>
          <a:endParaRPr lang="pl-PL"/>
        </a:p>
      </dgm:t>
    </dgm:pt>
    <dgm:pt modelId="{9518A471-5B0E-4BC7-A8A7-39072F431A61}" type="sibTrans" cxnId="{633691E1-4364-4E4A-A3E9-3E7B399886D4}">
      <dgm:prSet/>
      <dgm:spPr/>
      <dgm:t>
        <a:bodyPr/>
        <a:lstStyle/>
        <a:p>
          <a:endParaRPr lang="pl-PL"/>
        </a:p>
      </dgm:t>
    </dgm:pt>
    <dgm:pt modelId="{33C06F33-3581-4F40-9A25-3592BFEC867B}">
      <dgm:prSet/>
      <dgm:spPr/>
      <dgm:t>
        <a:bodyPr/>
        <a:lstStyle/>
        <a:p>
          <a:pPr rtl="0"/>
          <a:r>
            <a:rPr lang="pl-PL" dirty="0" smtClean="0"/>
            <a:t>12.10–12.20 	</a:t>
          </a:r>
          <a:r>
            <a:rPr lang="pl-PL" b="0" dirty="0" smtClean="0"/>
            <a:t>Analiza bieżącej sytuacji społeczno-gospodarczej miasta Skierniewice oraz </a:t>
          </a:r>
          <a:br>
            <a:rPr lang="pl-PL" b="0" dirty="0" smtClean="0"/>
          </a:br>
          <a:r>
            <a:rPr lang="pl-PL" b="0" dirty="0" smtClean="0"/>
            <a:t>	        	gminy Maków</a:t>
          </a:r>
          <a:endParaRPr lang="pl-PL" b="0" dirty="0"/>
        </a:p>
      </dgm:t>
    </dgm:pt>
    <dgm:pt modelId="{EA80A81D-DC9D-4236-A011-0E17E31B90F9}" type="parTrans" cxnId="{6F28E24B-BA3A-44EA-AC85-A5DE5D1E9F10}">
      <dgm:prSet/>
      <dgm:spPr/>
      <dgm:t>
        <a:bodyPr/>
        <a:lstStyle/>
        <a:p>
          <a:endParaRPr lang="pl-PL"/>
        </a:p>
      </dgm:t>
    </dgm:pt>
    <dgm:pt modelId="{0232DBE1-8557-4891-B149-2D5FBB30649C}" type="sibTrans" cxnId="{6F28E24B-BA3A-44EA-AC85-A5DE5D1E9F10}">
      <dgm:prSet/>
      <dgm:spPr/>
      <dgm:t>
        <a:bodyPr/>
        <a:lstStyle/>
        <a:p>
          <a:endParaRPr lang="pl-PL"/>
        </a:p>
      </dgm:t>
    </dgm:pt>
    <dgm:pt modelId="{984B4B62-CEC2-4124-9D2F-039CF508C139}">
      <dgm:prSet/>
      <dgm:spPr/>
      <dgm:t>
        <a:bodyPr/>
        <a:lstStyle/>
        <a:p>
          <a:pPr rtl="0"/>
          <a:r>
            <a:rPr lang="pl-PL" dirty="0" smtClean="0"/>
            <a:t>12.20–12.30 	</a:t>
          </a:r>
          <a:r>
            <a:rPr lang="pl-PL" b="0" dirty="0" smtClean="0"/>
            <a:t>Potencjał rynku pracy miasta Skierniewice oraz powiatu skierniewickiego </a:t>
          </a:r>
          <a:endParaRPr lang="pl-PL" b="0" dirty="0"/>
        </a:p>
      </dgm:t>
    </dgm:pt>
    <dgm:pt modelId="{92EFDAF3-8319-46FC-ACB1-1ED57C6DCD24}" type="parTrans" cxnId="{BE5ED7EA-5C7C-4154-AFD7-C943AF465689}">
      <dgm:prSet/>
      <dgm:spPr/>
      <dgm:t>
        <a:bodyPr/>
        <a:lstStyle/>
        <a:p>
          <a:endParaRPr lang="pl-PL"/>
        </a:p>
      </dgm:t>
    </dgm:pt>
    <dgm:pt modelId="{DF438E0E-D492-4411-983D-273FBB25C508}" type="sibTrans" cxnId="{BE5ED7EA-5C7C-4154-AFD7-C943AF465689}">
      <dgm:prSet/>
      <dgm:spPr/>
      <dgm:t>
        <a:bodyPr/>
        <a:lstStyle/>
        <a:p>
          <a:endParaRPr lang="pl-PL"/>
        </a:p>
      </dgm:t>
    </dgm:pt>
    <dgm:pt modelId="{9DBAC491-2CCD-447D-BE7B-63DF5F33720B}">
      <dgm:prSet/>
      <dgm:spPr/>
      <dgm:t>
        <a:bodyPr/>
        <a:lstStyle/>
        <a:p>
          <a:pPr rtl="0"/>
          <a:r>
            <a:rPr lang="pl-PL" dirty="0" smtClean="0"/>
            <a:t>12.30–13.15 	</a:t>
          </a:r>
          <a:r>
            <a:rPr lang="pl-PL" b="0" dirty="0" smtClean="0"/>
            <a:t>Analiza koncepcji powstania uzdrowiska</a:t>
          </a:r>
          <a:endParaRPr lang="pl-PL" b="0" dirty="0"/>
        </a:p>
      </dgm:t>
    </dgm:pt>
    <dgm:pt modelId="{421F2DB8-0CD6-4FEF-8B84-EB1DF496889C}" type="parTrans" cxnId="{3672AA3F-4770-43D0-BB51-CC85E299387B}">
      <dgm:prSet/>
      <dgm:spPr/>
      <dgm:t>
        <a:bodyPr/>
        <a:lstStyle/>
        <a:p>
          <a:endParaRPr lang="pl-PL"/>
        </a:p>
      </dgm:t>
    </dgm:pt>
    <dgm:pt modelId="{556C188E-5399-49F7-A390-35DE87090EED}" type="sibTrans" cxnId="{3672AA3F-4770-43D0-BB51-CC85E299387B}">
      <dgm:prSet/>
      <dgm:spPr/>
      <dgm:t>
        <a:bodyPr/>
        <a:lstStyle/>
        <a:p>
          <a:endParaRPr lang="pl-PL"/>
        </a:p>
      </dgm:t>
    </dgm:pt>
    <dgm:pt modelId="{86945C1D-2D77-487C-93FF-7F922F00F8ED}">
      <dgm:prSet/>
      <dgm:spPr/>
      <dgm:t>
        <a:bodyPr/>
        <a:lstStyle/>
        <a:p>
          <a:pPr rtl="0"/>
          <a:r>
            <a:rPr lang="pl-PL" dirty="0" smtClean="0"/>
            <a:t>13.15–13.30 	Przerwa</a:t>
          </a:r>
          <a:endParaRPr lang="pl-PL" dirty="0"/>
        </a:p>
      </dgm:t>
    </dgm:pt>
    <dgm:pt modelId="{8753D630-CB7B-4407-97CF-EE78627A3559}" type="parTrans" cxnId="{31E68921-BB68-4295-94C1-1BCB47467613}">
      <dgm:prSet/>
      <dgm:spPr/>
      <dgm:t>
        <a:bodyPr/>
        <a:lstStyle/>
        <a:p>
          <a:endParaRPr lang="pl-PL"/>
        </a:p>
      </dgm:t>
    </dgm:pt>
    <dgm:pt modelId="{9EB9882C-C3E1-4D1B-89BF-BEF7B5D4BD57}" type="sibTrans" cxnId="{31E68921-BB68-4295-94C1-1BCB47467613}">
      <dgm:prSet/>
      <dgm:spPr/>
      <dgm:t>
        <a:bodyPr/>
        <a:lstStyle/>
        <a:p>
          <a:endParaRPr lang="pl-PL"/>
        </a:p>
      </dgm:t>
    </dgm:pt>
    <dgm:pt modelId="{59C68F08-FCA6-40A6-9211-8FD91B66E789}">
      <dgm:prSet/>
      <dgm:spPr/>
      <dgm:t>
        <a:bodyPr/>
        <a:lstStyle/>
        <a:p>
          <a:pPr rtl="0"/>
          <a:r>
            <a:rPr lang="pl-PL" dirty="0" smtClean="0"/>
            <a:t>13.30–14.15 	</a:t>
          </a:r>
          <a:r>
            <a:rPr lang="pl-PL" b="0" dirty="0" smtClean="0"/>
            <a:t>Analiza koncepcji powstania uzdrowiska </a:t>
          </a:r>
          <a:r>
            <a:rPr lang="pl-PL" b="0" dirty="0" err="1" smtClean="0"/>
            <a:t>cd</a:t>
          </a:r>
          <a:r>
            <a:rPr lang="pl-PL" b="0" dirty="0" smtClean="0"/>
            <a:t>.</a:t>
          </a:r>
          <a:r>
            <a:rPr lang="pl-PL" dirty="0" smtClean="0"/>
            <a:t> </a:t>
          </a:r>
          <a:endParaRPr lang="pl-PL" dirty="0"/>
        </a:p>
      </dgm:t>
    </dgm:pt>
    <dgm:pt modelId="{5B3AB557-EC30-471B-8DA2-9F2CED01DD72}" type="parTrans" cxnId="{EF9EE450-FE99-403A-82EB-F0348A05E325}">
      <dgm:prSet/>
      <dgm:spPr/>
      <dgm:t>
        <a:bodyPr/>
        <a:lstStyle/>
        <a:p>
          <a:endParaRPr lang="pl-PL"/>
        </a:p>
      </dgm:t>
    </dgm:pt>
    <dgm:pt modelId="{E25CF1E6-C354-4BA1-B3A0-2A5F033352CE}" type="sibTrans" cxnId="{EF9EE450-FE99-403A-82EB-F0348A05E325}">
      <dgm:prSet/>
      <dgm:spPr/>
      <dgm:t>
        <a:bodyPr/>
        <a:lstStyle/>
        <a:p>
          <a:endParaRPr lang="pl-PL"/>
        </a:p>
      </dgm:t>
    </dgm:pt>
    <dgm:pt modelId="{D6CE46B0-B9F6-408C-AB79-39A37F74D95D}">
      <dgm:prSet/>
      <dgm:spPr/>
      <dgm:t>
        <a:bodyPr/>
        <a:lstStyle/>
        <a:p>
          <a:pPr rtl="0"/>
          <a:r>
            <a:rPr lang="pl-PL" dirty="0" smtClean="0"/>
            <a:t>14.15–14.30 	Podsumowanie </a:t>
          </a:r>
          <a:endParaRPr lang="pl-PL" dirty="0"/>
        </a:p>
      </dgm:t>
    </dgm:pt>
    <dgm:pt modelId="{E146B68D-0666-4509-899A-3208CA658DDA}" type="parTrans" cxnId="{258A6D82-1B27-4CF6-AB76-3B6A09275D47}">
      <dgm:prSet/>
      <dgm:spPr/>
      <dgm:t>
        <a:bodyPr/>
        <a:lstStyle/>
        <a:p>
          <a:endParaRPr lang="pl-PL"/>
        </a:p>
      </dgm:t>
    </dgm:pt>
    <dgm:pt modelId="{408C67A6-F021-4DAC-BCB8-96D0816D145E}" type="sibTrans" cxnId="{258A6D82-1B27-4CF6-AB76-3B6A09275D47}">
      <dgm:prSet/>
      <dgm:spPr/>
      <dgm:t>
        <a:bodyPr/>
        <a:lstStyle/>
        <a:p>
          <a:endParaRPr lang="pl-PL"/>
        </a:p>
      </dgm:t>
    </dgm:pt>
    <dgm:pt modelId="{BBA12B17-EFEB-4F79-A68C-071D1F28BD65}">
      <dgm:prSet/>
      <dgm:spPr/>
      <dgm:t>
        <a:bodyPr/>
        <a:lstStyle/>
        <a:p>
          <a:pPr rtl="0"/>
          <a:r>
            <a:rPr lang="pl-PL" dirty="0" smtClean="0"/>
            <a:t>14.30–15.00 	Dyskusja</a:t>
          </a:r>
          <a:endParaRPr lang="pl-PL" dirty="0"/>
        </a:p>
      </dgm:t>
    </dgm:pt>
    <dgm:pt modelId="{403B04DC-7851-4E68-B47E-D414999A7F68}" type="parTrans" cxnId="{14B2118B-2505-4B62-ACA8-6E7E624D5BEF}">
      <dgm:prSet/>
      <dgm:spPr/>
      <dgm:t>
        <a:bodyPr/>
        <a:lstStyle/>
        <a:p>
          <a:endParaRPr lang="pl-PL"/>
        </a:p>
      </dgm:t>
    </dgm:pt>
    <dgm:pt modelId="{18416DD3-8687-4E2A-BFAA-08D2B7E445D0}" type="sibTrans" cxnId="{14B2118B-2505-4B62-ACA8-6E7E624D5BEF}">
      <dgm:prSet/>
      <dgm:spPr/>
      <dgm:t>
        <a:bodyPr/>
        <a:lstStyle/>
        <a:p>
          <a:endParaRPr lang="pl-PL"/>
        </a:p>
      </dgm:t>
    </dgm:pt>
    <dgm:pt modelId="{627F2AF0-200D-4E92-863F-4CFBA37E98A7}" type="pres">
      <dgm:prSet presAssocID="{41FCD5B5-780D-46DB-AE4D-970118D2CAB3}" presName="vert0" presStyleCnt="0">
        <dgm:presLayoutVars>
          <dgm:dir/>
          <dgm:animOne val="branch"/>
          <dgm:animLvl val="lvl"/>
        </dgm:presLayoutVars>
      </dgm:prSet>
      <dgm:spPr/>
      <dgm:t>
        <a:bodyPr/>
        <a:lstStyle/>
        <a:p>
          <a:endParaRPr lang="pl-PL"/>
        </a:p>
      </dgm:t>
    </dgm:pt>
    <dgm:pt modelId="{EFC7CEE9-5EC9-40C1-B83F-F516E7DD8D9B}" type="pres">
      <dgm:prSet presAssocID="{6635ECEE-0C25-4C86-8EEE-E6155F31C33F}" presName="thickLine" presStyleLbl="alignNode1" presStyleIdx="0" presStyleCnt="8"/>
      <dgm:spPr/>
      <dgm:t>
        <a:bodyPr/>
        <a:lstStyle/>
        <a:p>
          <a:endParaRPr lang="pl-PL"/>
        </a:p>
      </dgm:t>
    </dgm:pt>
    <dgm:pt modelId="{D976BC41-6F4F-44FC-A4EC-C20B6D23106F}" type="pres">
      <dgm:prSet presAssocID="{6635ECEE-0C25-4C86-8EEE-E6155F31C33F}" presName="horz1" presStyleCnt="0"/>
      <dgm:spPr/>
      <dgm:t>
        <a:bodyPr/>
        <a:lstStyle/>
        <a:p>
          <a:endParaRPr lang="pl-PL"/>
        </a:p>
      </dgm:t>
    </dgm:pt>
    <dgm:pt modelId="{4FFAEFB6-4FA2-4AB6-A699-0FEE9F7CFD77}" type="pres">
      <dgm:prSet presAssocID="{6635ECEE-0C25-4C86-8EEE-E6155F31C33F}" presName="tx1" presStyleLbl="revTx" presStyleIdx="0" presStyleCnt="8"/>
      <dgm:spPr/>
      <dgm:t>
        <a:bodyPr/>
        <a:lstStyle/>
        <a:p>
          <a:endParaRPr lang="pl-PL"/>
        </a:p>
      </dgm:t>
    </dgm:pt>
    <dgm:pt modelId="{A1E569F0-90F3-41DC-AB17-7DBF1E682111}" type="pres">
      <dgm:prSet presAssocID="{6635ECEE-0C25-4C86-8EEE-E6155F31C33F}" presName="vert1" presStyleCnt="0"/>
      <dgm:spPr/>
      <dgm:t>
        <a:bodyPr/>
        <a:lstStyle/>
        <a:p>
          <a:endParaRPr lang="pl-PL"/>
        </a:p>
      </dgm:t>
    </dgm:pt>
    <dgm:pt modelId="{995C83D1-6983-4EB2-BE38-6E2FE0F976FB}" type="pres">
      <dgm:prSet presAssocID="{33C06F33-3581-4F40-9A25-3592BFEC867B}" presName="thickLine" presStyleLbl="alignNode1" presStyleIdx="1" presStyleCnt="8"/>
      <dgm:spPr/>
      <dgm:t>
        <a:bodyPr/>
        <a:lstStyle/>
        <a:p>
          <a:endParaRPr lang="pl-PL"/>
        </a:p>
      </dgm:t>
    </dgm:pt>
    <dgm:pt modelId="{E3D23155-B857-4523-ABB2-2181D242C01D}" type="pres">
      <dgm:prSet presAssocID="{33C06F33-3581-4F40-9A25-3592BFEC867B}" presName="horz1" presStyleCnt="0"/>
      <dgm:spPr/>
      <dgm:t>
        <a:bodyPr/>
        <a:lstStyle/>
        <a:p>
          <a:endParaRPr lang="pl-PL"/>
        </a:p>
      </dgm:t>
    </dgm:pt>
    <dgm:pt modelId="{4E094875-C025-446A-BC96-335DC8E40011}" type="pres">
      <dgm:prSet presAssocID="{33C06F33-3581-4F40-9A25-3592BFEC867B}" presName="tx1" presStyleLbl="revTx" presStyleIdx="1" presStyleCnt="8"/>
      <dgm:spPr/>
      <dgm:t>
        <a:bodyPr/>
        <a:lstStyle/>
        <a:p>
          <a:endParaRPr lang="pl-PL"/>
        </a:p>
      </dgm:t>
    </dgm:pt>
    <dgm:pt modelId="{876E7849-6262-447F-9849-E75C4E1768C6}" type="pres">
      <dgm:prSet presAssocID="{33C06F33-3581-4F40-9A25-3592BFEC867B}" presName="vert1" presStyleCnt="0"/>
      <dgm:spPr/>
      <dgm:t>
        <a:bodyPr/>
        <a:lstStyle/>
        <a:p>
          <a:endParaRPr lang="pl-PL"/>
        </a:p>
      </dgm:t>
    </dgm:pt>
    <dgm:pt modelId="{5C4F9CC6-617A-4BA8-A2DD-9A0E6414181E}" type="pres">
      <dgm:prSet presAssocID="{984B4B62-CEC2-4124-9D2F-039CF508C139}" presName="thickLine" presStyleLbl="alignNode1" presStyleIdx="2" presStyleCnt="8"/>
      <dgm:spPr/>
      <dgm:t>
        <a:bodyPr/>
        <a:lstStyle/>
        <a:p>
          <a:endParaRPr lang="pl-PL"/>
        </a:p>
      </dgm:t>
    </dgm:pt>
    <dgm:pt modelId="{BF897DBD-0AD2-4621-B90D-B68815080188}" type="pres">
      <dgm:prSet presAssocID="{984B4B62-CEC2-4124-9D2F-039CF508C139}" presName="horz1" presStyleCnt="0"/>
      <dgm:spPr/>
      <dgm:t>
        <a:bodyPr/>
        <a:lstStyle/>
        <a:p>
          <a:endParaRPr lang="pl-PL"/>
        </a:p>
      </dgm:t>
    </dgm:pt>
    <dgm:pt modelId="{D0D8E133-0083-409A-B481-42324F9DCA07}" type="pres">
      <dgm:prSet presAssocID="{984B4B62-CEC2-4124-9D2F-039CF508C139}" presName="tx1" presStyleLbl="revTx" presStyleIdx="2" presStyleCnt="8"/>
      <dgm:spPr/>
      <dgm:t>
        <a:bodyPr/>
        <a:lstStyle/>
        <a:p>
          <a:endParaRPr lang="pl-PL"/>
        </a:p>
      </dgm:t>
    </dgm:pt>
    <dgm:pt modelId="{545B7A36-90A8-43E4-908F-7D399BB6A3BD}" type="pres">
      <dgm:prSet presAssocID="{984B4B62-CEC2-4124-9D2F-039CF508C139}" presName="vert1" presStyleCnt="0"/>
      <dgm:spPr/>
      <dgm:t>
        <a:bodyPr/>
        <a:lstStyle/>
        <a:p>
          <a:endParaRPr lang="pl-PL"/>
        </a:p>
      </dgm:t>
    </dgm:pt>
    <dgm:pt modelId="{D9D29FDF-45AC-4EE8-89FC-289D3E42CDBA}" type="pres">
      <dgm:prSet presAssocID="{9DBAC491-2CCD-447D-BE7B-63DF5F33720B}" presName="thickLine" presStyleLbl="alignNode1" presStyleIdx="3" presStyleCnt="8"/>
      <dgm:spPr/>
      <dgm:t>
        <a:bodyPr/>
        <a:lstStyle/>
        <a:p>
          <a:endParaRPr lang="pl-PL"/>
        </a:p>
      </dgm:t>
    </dgm:pt>
    <dgm:pt modelId="{2B330294-D611-4ACC-895C-E0BF048BC07F}" type="pres">
      <dgm:prSet presAssocID="{9DBAC491-2CCD-447D-BE7B-63DF5F33720B}" presName="horz1" presStyleCnt="0"/>
      <dgm:spPr/>
      <dgm:t>
        <a:bodyPr/>
        <a:lstStyle/>
        <a:p>
          <a:endParaRPr lang="pl-PL"/>
        </a:p>
      </dgm:t>
    </dgm:pt>
    <dgm:pt modelId="{E3C1B6D3-3014-4E8B-9F49-7D39AFD415E2}" type="pres">
      <dgm:prSet presAssocID="{9DBAC491-2CCD-447D-BE7B-63DF5F33720B}" presName="tx1" presStyleLbl="revTx" presStyleIdx="3" presStyleCnt="8"/>
      <dgm:spPr/>
      <dgm:t>
        <a:bodyPr/>
        <a:lstStyle/>
        <a:p>
          <a:endParaRPr lang="pl-PL"/>
        </a:p>
      </dgm:t>
    </dgm:pt>
    <dgm:pt modelId="{7F444647-6A05-4DC5-A352-0E3298667CEE}" type="pres">
      <dgm:prSet presAssocID="{9DBAC491-2CCD-447D-BE7B-63DF5F33720B}" presName="vert1" presStyleCnt="0"/>
      <dgm:spPr/>
      <dgm:t>
        <a:bodyPr/>
        <a:lstStyle/>
        <a:p>
          <a:endParaRPr lang="pl-PL"/>
        </a:p>
      </dgm:t>
    </dgm:pt>
    <dgm:pt modelId="{123E6A8C-01E4-4B45-9AD4-39494E1FC8D3}" type="pres">
      <dgm:prSet presAssocID="{86945C1D-2D77-487C-93FF-7F922F00F8ED}" presName="thickLine" presStyleLbl="alignNode1" presStyleIdx="4" presStyleCnt="8"/>
      <dgm:spPr/>
      <dgm:t>
        <a:bodyPr/>
        <a:lstStyle/>
        <a:p>
          <a:endParaRPr lang="pl-PL"/>
        </a:p>
      </dgm:t>
    </dgm:pt>
    <dgm:pt modelId="{B3206EA8-AE70-4066-B9A6-CB351A08A2DD}" type="pres">
      <dgm:prSet presAssocID="{86945C1D-2D77-487C-93FF-7F922F00F8ED}" presName="horz1" presStyleCnt="0"/>
      <dgm:spPr/>
      <dgm:t>
        <a:bodyPr/>
        <a:lstStyle/>
        <a:p>
          <a:endParaRPr lang="pl-PL"/>
        </a:p>
      </dgm:t>
    </dgm:pt>
    <dgm:pt modelId="{9CB2A398-8A65-4D19-911C-6F49F19BB0AF}" type="pres">
      <dgm:prSet presAssocID="{86945C1D-2D77-487C-93FF-7F922F00F8ED}" presName="tx1" presStyleLbl="revTx" presStyleIdx="4" presStyleCnt="8"/>
      <dgm:spPr/>
      <dgm:t>
        <a:bodyPr/>
        <a:lstStyle/>
        <a:p>
          <a:endParaRPr lang="pl-PL"/>
        </a:p>
      </dgm:t>
    </dgm:pt>
    <dgm:pt modelId="{BBD8E59D-69DD-44B9-8187-057A7884E916}" type="pres">
      <dgm:prSet presAssocID="{86945C1D-2D77-487C-93FF-7F922F00F8ED}" presName="vert1" presStyleCnt="0"/>
      <dgm:spPr/>
      <dgm:t>
        <a:bodyPr/>
        <a:lstStyle/>
        <a:p>
          <a:endParaRPr lang="pl-PL"/>
        </a:p>
      </dgm:t>
    </dgm:pt>
    <dgm:pt modelId="{94A38FCE-5D69-4116-9D28-C2B89EC27AB8}" type="pres">
      <dgm:prSet presAssocID="{59C68F08-FCA6-40A6-9211-8FD91B66E789}" presName="thickLine" presStyleLbl="alignNode1" presStyleIdx="5" presStyleCnt="8"/>
      <dgm:spPr/>
      <dgm:t>
        <a:bodyPr/>
        <a:lstStyle/>
        <a:p>
          <a:endParaRPr lang="pl-PL"/>
        </a:p>
      </dgm:t>
    </dgm:pt>
    <dgm:pt modelId="{8A8E1F11-BC90-4F09-A749-269E6334E5C9}" type="pres">
      <dgm:prSet presAssocID="{59C68F08-FCA6-40A6-9211-8FD91B66E789}" presName="horz1" presStyleCnt="0"/>
      <dgm:spPr/>
      <dgm:t>
        <a:bodyPr/>
        <a:lstStyle/>
        <a:p>
          <a:endParaRPr lang="pl-PL"/>
        </a:p>
      </dgm:t>
    </dgm:pt>
    <dgm:pt modelId="{583D85B7-A8E7-457E-B6E3-AF0FEC503828}" type="pres">
      <dgm:prSet presAssocID="{59C68F08-FCA6-40A6-9211-8FD91B66E789}" presName="tx1" presStyleLbl="revTx" presStyleIdx="5" presStyleCnt="8"/>
      <dgm:spPr/>
      <dgm:t>
        <a:bodyPr/>
        <a:lstStyle/>
        <a:p>
          <a:endParaRPr lang="pl-PL"/>
        </a:p>
      </dgm:t>
    </dgm:pt>
    <dgm:pt modelId="{D6DE055B-1430-43D2-B53E-F3B8E639FB92}" type="pres">
      <dgm:prSet presAssocID="{59C68F08-FCA6-40A6-9211-8FD91B66E789}" presName="vert1" presStyleCnt="0"/>
      <dgm:spPr/>
      <dgm:t>
        <a:bodyPr/>
        <a:lstStyle/>
        <a:p>
          <a:endParaRPr lang="pl-PL"/>
        </a:p>
      </dgm:t>
    </dgm:pt>
    <dgm:pt modelId="{912AFFDC-F9CF-4FA6-BEEB-9D7F22C6321E}" type="pres">
      <dgm:prSet presAssocID="{D6CE46B0-B9F6-408C-AB79-39A37F74D95D}" presName="thickLine" presStyleLbl="alignNode1" presStyleIdx="6" presStyleCnt="8"/>
      <dgm:spPr/>
      <dgm:t>
        <a:bodyPr/>
        <a:lstStyle/>
        <a:p>
          <a:endParaRPr lang="pl-PL"/>
        </a:p>
      </dgm:t>
    </dgm:pt>
    <dgm:pt modelId="{A10D942B-2A09-4EC9-A0D2-AC24AE72A926}" type="pres">
      <dgm:prSet presAssocID="{D6CE46B0-B9F6-408C-AB79-39A37F74D95D}" presName="horz1" presStyleCnt="0"/>
      <dgm:spPr/>
      <dgm:t>
        <a:bodyPr/>
        <a:lstStyle/>
        <a:p>
          <a:endParaRPr lang="pl-PL"/>
        </a:p>
      </dgm:t>
    </dgm:pt>
    <dgm:pt modelId="{F6076D62-21E8-45BF-A0DE-FEC5162BD6AE}" type="pres">
      <dgm:prSet presAssocID="{D6CE46B0-B9F6-408C-AB79-39A37F74D95D}" presName="tx1" presStyleLbl="revTx" presStyleIdx="6" presStyleCnt="8"/>
      <dgm:spPr/>
      <dgm:t>
        <a:bodyPr/>
        <a:lstStyle/>
        <a:p>
          <a:endParaRPr lang="pl-PL"/>
        </a:p>
      </dgm:t>
    </dgm:pt>
    <dgm:pt modelId="{46EA95E6-C75D-476B-B6E8-299A446AAB7A}" type="pres">
      <dgm:prSet presAssocID="{D6CE46B0-B9F6-408C-AB79-39A37F74D95D}" presName="vert1" presStyleCnt="0"/>
      <dgm:spPr/>
      <dgm:t>
        <a:bodyPr/>
        <a:lstStyle/>
        <a:p>
          <a:endParaRPr lang="pl-PL"/>
        </a:p>
      </dgm:t>
    </dgm:pt>
    <dgm:pt modelId="{92E5497F-458D-4173-B373-49957E653B62}" type="pres">
      <dgm:prSet presAssocID="{BBA12B17-EFEB-4F79-A68C-071D1F28BD65}" presName="thickLine" presStyleLbl="alignNode1" presStyleIdx="7" presStyleCnt="8"/>
      <dgm:spPr/>
      <dgm:t>
        <a:bodyPr/>
        <a:lstStyle/>
        <a:p>
          <a:endParaRPr lang="pl-PL"/>
        </a:p>
      </dgm:t>
    </dgm:pt>
    <dgm:pt modelId="{C9C4FC07-F8F4-4A61-9BE6-0FF0DD4301B5}" type="pres">
      <dgm:prSet presAssocID="{BBA12B17-EFEB-4F79-A68C-071D1F28BD65}" presName="horz1" presStyleCnt="0"/>
      <dgm:spPr/>
      <dgm:t>
        <a:bodyPr/>
        <a:lstStyle/>
        <a:p>
          <a:endParaRPr lang="pl-PL"/>
        </a:p>
      </dgm:t>
    </dgm:pt>
    <dgm:pt modelId="{1B1151EE-FDEC-42DF-BD74-7BA7F281F432}" type="pres">
      <dgm:prSet presAssocID="{BBA12B17-EFEB-4F79-A68C-071D1F28BD65}" presName="tx1" presStyleLbl="revTx" presStyleIdx="7" presStyleCnt="8"/>
      <dgm:spPr/>
      <dgm:t>
        <a:bodyPr/>
        <a:lstStyle/>
        <a:p>
          <a:endParaRPr lang="pl-PL"/>
        </a:p>
      </dgm:t>
    </dgm:pt>
    <dgm:pt modelId="{D56F86A3-95AB-4D98-95AE-263200FF6C59}" type="pres">
      <dgm:prSet presAssocID="{BBA12B17-EFEB-4F79-A68C-071D1F28BD65}" presName="vert1" presStyleCnt="0"/>
      <dgm:spPr/>
      <dgm:t>
        <a:bodyPr/>
        <a:lstStyle/>
        <a:p>
          <a:endParaRPr lang="pl-PL"/>
        </a:p>
      </dgm:t>
    </dgm:pt>
  </dgm:ptLst>
  <dgm:cxnLst>
    <dgm:cxn modelId="{46D4363D-EE36-49EE-93E1-FB1ED0ED97B4}" type="presOf" srcId="{BBA12B17-EFEB-4F79-A68C-071D1F28BD65}" destId="{1B1151EE-FDEC-42DF-BD74-7BA7F281F432}" srcOrd="0" destOrd="0" presId="urn:microsoft.com/office/officeart/2008/layout/LinedList"/>
    <dgm:cxn modelId="{585E8684-144F-4671-A0AB-DEB51CA233DF}" type="presOf" srcId="{41FCD5B5-780D-46DB-AE4D-970118D2CAB3}" destId="{627F2AF0-200D-4E92-863F-4CFBA37E98A7}" srcOrd="0" destOrd="0" presId="urn:microsoft.com/office/officeart/2008/layout/LinedList"/>
    <dgm:cxn modelId="{6F797162-2ED5-40B8-9751-AF56A950F39D}" type="presOf" srcId="{6635ECEE-0C25-4C86-8EEE-E6155F31C33F}" destId="{4FFAEFB6-4FA2-4AB6-A699-0FEE9F7CFD77}" srcOrd="0" destOrd="0" presId="urn:microsoft.com/office/officeart/2008/layout/LinedList"/>
    <dgm:cxn modelId="{5193B1D4-E0D7-4C1D-B65D-4E1EDEFEE262}" type="presOf" srcId="{33C06F33-3581-4F40-9A25-3592BFEC867B}" destId="{4E094875-C025-446A-BC96-335DC8E40011}" srcOrd="0" destOrd="0" presId="urn:microsoft.com/office/officeart/2008/layout/LinedList"/>
    <dgm:cxn modelId="{31E68921-BB68-4295-94C1-1BCB47467613}" srcId="{41FCD5B5-780D-46DB-AE4D-970118D2CAB3}" destId="{86945C1D-2D77-487C-93FF-7F922F00F8ED}" srcOrd="4" destOrd="0" parTransId="{8753D630-CB7B-4407-97CF-EE78627A3559}" sibTransId="{9EB9882C-C3E1-4D1B-89BF-BEF7B5D4BD57}"/>
    <dgm:cxn modelId="{3672AA3F-4770-43D0-BB51-CC85E299387B}" srcId="{41FCD5B5-780D-46DB-AE4D-970118D2CAB3}" destId="{9DBAC491-2CCD-447D-BE7B-63DF5F33720B}" srcOrd="3" destOrd="0" parTransId="{421F2DB8-0CD6-4FEF-8B84-EB1DF496889C}" sibTransId="{556C188E-5399-49F7-A390-35DE87090EED}"/>
    <dgm:cxn modelId="{EF9EE450-FE99-403A-82EB-F0348A05E325}" srcId="{41FCD5B5-780D-46DB-AE4D-970118D2CAB3}" destId="{59C68F08-FCA6-40A6-9211-8FD91B66E789}" srcOrd="5" destOrd="0" parTransId="{5B3AB557-EC30-471B-8DA2-9F2CED01DD72}" sibTransId="{E25CF1E6-C354-4BA1-B3A0-2A5F033352CE}"/>
    <dgm:cxn modelId="{D6AB3CB3-EB78-4D8B-B87D-92562240409D}" type="presOf" srcId="{59C68F08-FCA6-40A6-9211-8FD91B66E789}" destId="{583D85B7-A8E7-457E-B6E3-AF0FEC503828}" srcOrd="0" destOrd="0" presId="urn:microsoft.com/office/officeart/2008/layout/LinedList"/>
    <dgm:cxn modelId="{258A6D82-1B27-4CF6-AB76-3B6A09275D47}" srcId="{41FCD5B5-780D-46DB-AE4D-970118D2CAB3}" destId="{D6CE46B0-B9F6-408C-AB79-39A37F74D95D}" srcOrd="6" destOrd="0" parTransId="{E146B68D-0666-4509-899A-3208CA658DDA}" sibTransId="{408C67A6-F021-4DAC-BCB8-96D0816D145E}"/>
    <dgm:cxn modelId="{74F22B25-9222-4A54-A761-EE824A3F64AC}" type="presOf" srcId="{984B4B62-CEC2-4124-9D2F-039CF508C139}" destId="{D0D8E133-0083-409A-B481-42324F9DCA07}" srcOrd="0" destOrd="0" presId="urn:microsoft.com/office/officeart/2008/layout/LinedList"/>
    <dgm:cxn modelId="{14B2118B-2505-4B62-ACA8-6E7E624D5BEF}" srcId="{41FCD5B5-780D-46DB-AE4D-970118D2CAB3}" destId="{BBA12B17-EFEB-4F79-A68C-071D1F28BD65}" srcOrd="7" destOrd="0" parTransId="{403B04DC-7851-4E68-B47E-D414999A7F68}" sibTransId="{18416DD3-8687-4E2A-BFAA-08D2B7E445D0}"/>
    <dgm:cxn modelId="{633691E1-4364-4E4A-A3E9-3E7B399886D4}" srcId="{41FCD5B5-780D-46DB-AE4D-970118D2CAB3}" destId="{6635ECEE-0C25-4C86-8EEE-E6155F31C33F}" srcOrd="0" destOrd="0" parTransId="{C3D192A4-0DAB-4427-9DF2-002D9D98FDF8}" sibTransId="{9518A471-5B0E-4BC7-A8A7-39072F431A61}"/>
    <dgm:cxn modelId="{BE5ED7EA-5C7C-4154-AFD7-C943AF465689}" srcId="{41FCD5B5-780D-46DB-AE4D-970118D2CAB3}" destId="{984B4B62-CEC2-4124-9D2F-039CF508C139}" srcOrd="2" destOrd="0" parTransId="{92EFDAF3-8319-46FC-ACB1-1ED57C6DCD24}" sibTransId="{DF438E0E-D492-4411-983D-273FBB25C508}"/>
    <dgm:cxn modelId="{6F28E24B-BA3A-44EA-AC85-A5DE5D1E9F10}" srcId="{41FCD5B5-780D-46DB-AE4D-970118D2CAB3}" destId="{33C06F33-3581-4F40-9A25-3592BFEC867B}" srcOrd="1" destOrd="0" parTransId="{EA80A81D-DC9D-4236-A011-0E17E31B90F9}" sibTransId="{0232DBE1-8557-4891-B149-2D5FBB30649C}"/>
    <dgm:cxn modelId="{5CF897E1-EB7E-4D88-A2C2-03386842B567}" type="presOf" srcId="{9DBAC491-2CCD-447D-BE7B-63DF5F33720B}" destId="{E3C1B6D3-3014-4E8B-9F49-7D39AFD415E2}" srcOrd="0" destOrd="0" presId="urn:microsoft.com/office/officeart/2008/layout/LinedList"/>
    <dgm:cxn modelId="{DF69FF8A-6AED-42EF-89DA-51815A8C25F6}" type="presOf" srcId="{86945C1D-2D77-487C-93FF-7F922F00F8ED}" destId="{9CB2A398-8A65-4D19-911C-6F49F19BB0AF}" srcOrd="0" destOrd="0" presId="urn:microsoft.com/office/officeart/2008/layout/LinedList"/>
    <dgm:cxn modelId="{4AC62B43-28D6-475D-99C5-C6B3BB04C1C1}" type="presOf" srcId="{D6CE46B0-B9F6-408C-AB79-39A37F74D95D}" destId="{F6076D62-21E8-45BF-A0DE-FEC5162BD6AE}" srcOrd="0" destOrd="0" presId="urn:microsoft.com/office/officeart/2008/layout/LinedList"/>
    <dgm:cxn modelId="{83908F8F-A644-4882-9F7D-AEA107123BE1}" type="presParOf" srcId="{627F2AF0-200D-4E92-863F-4CFBA37E98A7}" destId="{EFC7CEE9-5EC9-40C1-B83F-F516E7DD8D9B}" srcOrd="0" destOrd="0" presId="urn:microsoft.com/office/officeart/2008/layout/LinedList"/>
    <dgm:cxn modelId="{D3B4D726-6FFC-4819-AC31-40C37456EB71}" type="presParOf" srcId="{627F2AF0-200D-4E92-863F-4CFBA37E98A7}" destId="{D976BC41-6F4F-44FC-A4EC-C20B6D23106F}" srcOrd="1" destOrd="0" presId="urn:microsoft.com/office/officeart/2008/layout/LinedList"/>
    <dgm:cxn modelId="{C7321182-9225-4651-835C-4E345B5734DE}" type="presParOf" srcId="{D976BC41-6F4F-44FC-A4EC-C20B6D23106F}" destId="{4FFAEFB6-4FA2-4AB6-A699-0FEE9F7CFD77}" srcOrd="0" destOrd="0" presId="urn:microsoft.com/office/officeart/2008/layout/LinedList"/>
    <dgm:cxn modelId="{3F903B0B-5CFE-42C9-A43F-4C67B59448A3}" type="presParOf" srcId="{D976BC41-6F4F-44FC-A4EC-C20B6D23106F}" destId="{A1E569F0-90F3-41DC-AB17-7DBF1E682111}" srcOrd="1" destOrd="0" presId="urn:microsoft.com/office/officeart/2008/layout/LinedList"/>
    <dgm:cxn modelId="{19EBF63D-41D1-42DB-BD85-CA2CD1181F0C}" type="presParOf" srcId="{627F2AF0-200D-4E92-863F-4CFBA37E98A7}" destId="{995C83D1-6983-4EB2-BE38-6E2FE0F976FB}" srcOrd="2" destOrd="0" presId="urn:microsoft.com/office/officeart/2008/layout/LinedList"/>
    <dgm:cxn modelId="{5D77E0FA-9065-4872-934D-66368EF6616C}" type="presParOf" srcId="{627F2AF0-200D-4E92-863F-4CFBA37E98A7}" destId="{E3D23155-B857-4523-ABB2-2181D242C01D}" srcOrd="3" destOrd="0" presId="urn:microsoft.com/office/officeart/2008/layout/LinedList"/>
    <dgm:cxn modelId="{62E16286-827D-4DDA-8919-63F3845E5F88}" type="presParOf" srcId="{E3D23155-B857-4523-ABB2-2181D242C01D}" destId="{4E094875-C025-446A-BC96-335DC8E40011}" srcOrd="0" destOrd="0" presId="urn:microsoft.com/office/officeart/2008/layout/LinedList"/>
    <dgm:cxn modelId="{B547749C-DB76-427B-BF48-DCDCE57F3667}" type="presParOf" srcId="{E3D23155-B857-4523-ABB2-2181D242C01D}" destId="{876E7849-6262-447F-9849-E75C4E1768C6}" srcOrd="1" destOrd="0" presId="urn:microsoft.com/office/officeart/2008/layout/LinedList"/>
    <dgm:cxn modelId="{4A95786F-DBA9-4631-917F-64D78E9F6177}" type="presParOf" srcId="{627F2AF0-200D-4E92-863F-4CFBA37E98A7}" destId="{5C4F9CC6-617A-4BA8-A2DD-9A0E6414181E}" srcOrd="4" destOrd="0" presId="urn:microsoft.com/office/officeart/2008/layout/LinedList"/>
    <dgm:cxn modelId="{3DA63DEB-EDB3-44B5-8A5B-16041A6FEF32}" type="presParOf" srcId="{627F2AF0-200D-4E92-863F-4CFBA37E98A7}" destId="{BF897DBD-0AD2-4621-B90D-B68815080188}" srcOrd="5" destOrd="0" presId="urn:microsoft.com/office/officeart/2008/layout/LinedList"/>
    <dgm:cxn modelId="{A3621CB6-E2A7-41B2-8582-AC438EA66EFA}" type="presParOf" srcId="{BF897DBD-0AD2-4621-B90D-B68815080188}" destId="{D0D8E133-0083-409A-B481-42324F9DCA07}" srcOrd="0" destOrd="0" presId="urn:microsoft.com/office/officeart/2008/layout/LinedList"/>
    <dgm:cxn modelId="{5A3527CF-FF0B-4832-90FB-BB9EC17A106D}" type="presParOf" srcId="{BF897DBD-0AD2-4621-B90D-B68815080188}" destId="{545B7A36-90A8-43E4-908F-7D399BB6A3BD}" srcOrd="1" destOrd="0" presId="urn:microsoft.com/office/officeart/2008/layout/LinedList"/>
    <dgm:cxn modelId="{E75F0025-454B-4594-8F79-612750D9ED0A}" type="presParOf" srcId="{627F2AF0-200D-4E92-863F-4CFBA37E98A7}" destId="{D9D29FDF-45AC-4EE8-89FC-289D3E42CDBA}" srcOrd="6" destOrd="0" presId="urn:microsoft.com/office/officeart/2008/layout/LinedList"/>
    <dgm:cxn modelId="{02D79F53-9054-41F0-8EBD-ABBF8556FA74}" type="presParOf" srcId="{627F2AF0-200D-4E92-863F-4CFBA37E98A7}" destId="{2B330294-D611-4ACC-895C-E0BF048BC07F}" srcOrd="7" destOrd="0" presId="urn:microsoft.com/office/officeart/2008/layout/LinedList"/>
    <dgm:cxn modelId="{B21B08E4-BE7F-448C-B560-0FA2BA5E3F2D}" type="presParOf" srcId="{2B330294-D611-4ACC-895C-E0BF048BC07F}" destId="{E3C1B6D3-3014-4E8B-9F49-7D39AFD415E2}" srcOrd="0" destOrd="0" presId="urn:microsoft.com/office/officeart/2008/layout/LinedList"/>
    <dgm:cxn modelId="{C801F0FC-799F-46E7-BC5A-8BD7E662ADCA}" type="presParOf" srcId="{2B330294-D611-4ACC-895C-E0BF048BC07F}" destId="{7F444647-6A05-4DC5-A352-0E3298667CEE}" srcOrd="1" destOrd="0" presId="urn:microsoft.com/office/officeart/2008/layout/LinedList"/>
    <dgm:cxn modelId="{72D571F4-3F4B-4A66-969C-7A13816B7A7F}" type="presParOf" srcId="{627F2AF0-200D-4E92-863F-4CFBA37E98A7}" destId="{123E6A8C-01E4-4B45-9AD4-39494E1FC8D3}" srcOrd="8" destOrd="0" presId="urn:microsoft.com/office/officeart/2008/layout/LinedList"/>
    <dgm:cxn modelId="{D9CED95F-74BE-46A7-B215-109D9AB69B4E}" type="presParOf" srcId="{627F2AF0-200D-4E92-863F-4CFBA37E98A7}" destId="{B3206EA8-AE70-4066-B9A6-CB351A08A2DD}" srcOrd="9" destOrd="0" presId="urn:microsoft.com/office/officeart/2008/layout/LinedList"/>
    <dgm:cxn modelId="{CB93CF84-2EE9-4364-BE09-F30FB26FCD7B}" type="presParOf" srcId="{B3206EA8-AE70-4066-B9A6-CB351A08A2DD}" destId="{9CB2A398-8A65-4D19-911C-6F49F19BB0AF}" srcOrd="0" destOrd="0" presId="urn:microsoft.com/office/officeart/2008/layout/LinedList"/>
    <dgm:cxn modelId="{1A425444-CFAF-4B82-BF25-12DD1C55A5FA}" type="presParOf" srcId="{B3206EA8-AE70-4066-B9A6-CB351A08A2DD}" destId="{BBD8E59D-69DD-44B9-8187-057A7884E916}" srcOrd="1" destOrd="0" presId="urn:microsoft.com/office/officeart/2008/layout/LinedList"/>
    <dgm:cxn modelId="{64F49C3D-EB49-48EC-B69B-0FC4CB09B461}" type="presParOf" srcId="{627F2AF0-200D-4E92-863F-4CFBA37E98A7}" destId="{94A38FCE-5D69-4116-9D28-C2B89EC27AB8}" srcOrd="10" destOrd="0" presId="urn:microsoft.com/office/officeart/2008/layout/LinedList"/>
    <dgm:cxn modelId="{25858610-F33E-4C2D-85EB-AEB37F63DDA7}" type="presParOf" srcId="{627F2AF0-200D-4E92-863F-4CFBA37E98A7}" destId="{8A8E1F11-BC90-4F09-A749-269E6334E5C9}" srcOrd="11" destOrd="0" presId="urn:microsoft.com/office/officeart/2008/layout/LinedList"/>
    <dgm:cxn modelId="{519BE077-51E4-453D-BD4F-A8A11E0AD37C}" type="presParOf" srcId="{8A8E1F11-BC90-4F09-A749-269E6334E5C9}" destId="{583D85B7-A8E7-457E-B6E3-AF0FEC503828}" srcOrd="0" destOrd="0" presId="urn:microsoft.com/office/officeart/2008/layout/LinedList"/>
    <dgm:cxn modelId="{20FDC045-5D3F-4A63-A9A4-E87E602F67CC}" type="presParOf" srcId="{8A8E1F11-BC90-4F09-A749-269E6334E5C9}" destId="{D6DE055B-1430-43D2-B53E-F3B8E639FB92}" srcOrd="1" destOrd="0" presId="urn:microsoft.com/office/officeart/2008/layout/LinedList"/>
    <dgm:cxn modelId="{A5F71885-1AD4-4D03-B682-7A7384712E7D}" type="presParOf" srcId="{627F2AF0-200D-4E92-863F-4CFBA37E98A7}" destId="{912AFFDC-F9CF-4FA6-BEEB-9D7F22C6321E}" srcOrd="12" destOrd="0" presId="urn:microsoft.com/office/officeart/2008/layout/LinedList"/>
    <dgm:cxn modelId="{B9F99FA3-8EC9-40BA-B64C-E09F93BBFC89}" type="presParOf" srcId="{627F2AF0-200D-4E92-863F-4CFBA37E98A7}" destId="{A10D942B-2A09-4EC9-A0D2-AC24AE72A926}" srcOrd="13" destOrd="0" presId="urn:microsoft.com/office/officeart/2008/layout/LinedList"/>
    <dgm:cxn modelId="{5D0DCD80-6CD7-436B-A288-11A3E95A5D4A}" type="presParOf" srcId="{A10D942B-2A09-4EC9-A0D2-AC24AE72A926}" destId="{F6076D62-21E8-45BF-A0DE-FEC5162BD6AE}" srcOrd="0" destOrd="0" presId="urn:microsoft.com/office/officeart/2008/layout/LinedList"/>
    <dgm:cxn modelId="{22E4AE0C-5EBC-43A1-90DD-D2FEDA76E04B}" type="presParOf" srcId="{A10D942B-2A09-4EC9-A0D2-AC24AE72A926}" destId="{46EA95E6-C75D-476B-B6E8-299A446AAB7A}" srcOrd="1" destOrd="0" presId="urn:microsoft.com/office/officeart/2008/layout/LinedList"/>
    <dgm:cxn modelId="{3714CAD7-769A-4A9C-BB50-621DEF65A759}" type="presParOf" srcId="{627F2AF0-200D-4E92-863F-4CFBA37E98A7}" destId="{92E5497F-458D-4173-B373-49957E653B62}" srcOrd="14" destOrd="0" presId="urn:microsoft.com/office/officeart/2008/layout/LinedList"/>
    <dgm:cxn modelId="{64949F29-86CF-42C0-AC92-06E1AEDB33CF}" type="presParOf" srcId="{627F2AF0-200D-4E92-863F-4CFBA37E98A7}" destId="{C9C4FC07-F8F4-4A61-9BE6-0FF0DD4301B5}" srcOrd="15" destOrd="0" presId="urn:microsoft.com/office/officeart/2008/layout/LinedList"/>
    <dgm:cxn modelId="{9305CCC9-3E6C-4027-9E61-4861D1759C24}" type="presParOf" srcId="{C9C4FC07-F8F4-4A61-9BE6-0FF0DD4301B5}" destId="{1B1151EE-FDEC-42DF-BD74-7BA7F281F432}" srcOrd="0" destOrd="0" presId="urn:microsoft.com/office/officeart/2008/layout/LinedList"/>
    <dgm:cxn modelId="{D037ECE7-9C47-4881-9E71-0A7047466909}" type="presParOf" srcId="{C9C4FC07-F8F4-4A61-9BE6-0FF0DD4301B5}" destId="{D56F86A3-95AB-4D98-95AE-263200FF6C59}"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112820-4C52-49EB-9C7F-6D7102F229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2931C4E5-0456-4A43-BDD9-1F0368E61176}">
      <dgm:prSet phldrT="[Tekst]"/>
      <dgm:spPr>
        <a:solidFill>
          <a:srgbClr val="E96F28"/>
        </a:solidFill>
        <a:ln>
          <a:solidFill>
            <a:srgbClr val="E96F28"/>
          </a:solidFill>
        </a:ln>
      </dgm:spPr>
      <dgm:t>
        <a:bodyPr/>
        <a:lstStyle/>
        <a:p>
          <a:r>
            <a:rPr lang="pl-PL" dirty="0" smtClean="0"/>
            <a:t>Szkolnictwo </a:t>
          </a:r>
          <a:r>
            <a:rPr lang="pl-PL" dirty="0" err="1" smtClean="0"/>
            <a:t>ponadgimnazjalne</a:t>
          </a:r>
          <a:r>
            <a:rPr lang="pl-PL" dirty="0" smtClean="0"/>
            <a:t>:</a:t>
          </a:r>
          <a:endParaRPr lang="pl-PL" dirty="0"/>
        </a:p>
      </dgm:t>
    </dgm:pt>
    <dgm:pt modelId="{048F3DFE-F29B-42C9-9314-2478AC9509AD}" type="parTrans" cxnId="{26C83B5D-DA54-473B-8D32-A280C225A669}">
      <dgm:prSet/>
      <dgm:spPr/>
      <dgm:t>
        <a:bodyPr/>
        <a:lstStyle/>
        <a:p>
          <a:endParaRPr lang="pl-PL"/>
        </a:p>
      </dgm:t>
    </dgm:pt>
    <dgm:pt modelId="{4D659A29-A5E8-485A-8D11-E6D99678AD3E}" type="sibTrans" cxnId="{26C83B5D-DA54-473B-8D32-A280C225A669}">
      <dgm:prSet/>
      <dgm:spPr/>
      <dgm:t>
        <a:bodyPr/>
        <a:lstStyle/>
        <a:p>
          <a:endParaRPr lang="pl-PL"/>
        </a:p>
      </dgm:t>
    </dgm:pt>
    <dgm:pt modelId="{3E07AF0D-B3CD-4F2F-BA5E-7DE3E5504956}">
      <dgm:prSet phldrT="[Tekst]"/>
      <dgm:spPr/>
      <dgm:t>
        <a:bodyPr/>
        <a:lstStyle/>
        <a:p>
          <a:r>
            <a:rPr lang="pl-PL" dirty="0" smtClean="0"/>
            <a:t>6 publicznych liceów ogólnokształcących oraz 2 niepubliczne licea ogólnokształcące,</a:t>
          </a:r>
          <a:endParaRPr lang="pl-PL" dirty="0"/>
        </a:p>
      </dgm:t>
    </dgm:pt>
    <dgm:pt modelId="{69F56FAF-B538-4503-810C-17E1A8ACBF91}" type="parTrans" cxnId="{EADA8A57-FA3B-4A25-87FB-154F26145DBE}">
      <dgm:prSet/>
      <dgm:spPr/>
      <dgm:t>
        <a:bodyPr/>
        <a:lstStyle/>
        <a:p>
          <a:endParaRPr lang="pl-PL"/>
        </a:p>
      </dgm:t>
    </dgm:pt>
    <dgm:pt modelId="{6F797564-4D57-466B-BC8F-8FB493316E77}" type="sibTrans" cxnId="{EADA8A57-FA3B-4A25-87FB-154F26145DBE}">
      <dgm:prSet/>
      <dgm:spPr/>
      <dgm:t>
        <a:bodyPr/>
        <a:lstStyle/>
        <a:p>
          <a:endParaRPr lang="pl-PL"/>
        </a:p>
      </dgm:t>
    </dgm:pt>
    <dgm:pt modelId="{B3FF4D2D-270A-4B6D-9D01-8D8C16F68E1E}">
      <dgm:prSet phldrT="[Tekst]"/>
      <dgm:spPr>
        <a:solidFill>
          <a:srgbClr val="E96F28"/>
        </a:solidFill>
        <a:ln>
          <a:solidFill>
            <a:srgbClr val="E96F28"/>
          </a:solidFill>
        </a:ln>
      </dgm:spPr>
      <dgm:t>
        <a:bodyPr/>
        <a:lstStyle/>
        <a:p>
          <a:r>
            <a:rPr lang="pl-PL" dirty="0" smtClean="0"/>
            <a:t>Szkolnictwo wyższe:</a:t>
          </a:r>
          <a:endParaRPr lang="pl-PL" dirty="0"/>
        </a:p>
      </dgm:t>
    </dgm:pt>
    <dgm:pt modelId="{2E29C8A5-A56C-4BEE-B715-2CFEEE6D3E1D}" type="parTrans" cxnId="{9739CA70-6D00-44B1-A932-340C03D57072}">
      <dgm:prSet/>
      <dgm:spPr/>
      <dgm:t>
        <a:bodyPr/>
        <a:lstStyle/>
        <a:p>
          <a:endParaRPr lang="pl-PL"/>
        </a:p>
      </dgm:t>
    </dgm:pt>
    <dgm:pt modelId="{1531E3EA-1AC6-49C9-95C9-A9B2B5E53C51}" type="sibTrans" cxnId="{9739CA70-6D00-44B1-A932-340C03D57072}">
      <dgm:prSet/>
      <dgm:spPr/>
      <dgm:t>
        <a:bodyPr/>
        <a:lstStyle/>
        <a:p>
          <a:endParaRPr lang="pl-PL"/>
        </a:p>
      </dgm:t>
    </dgm:pt>
    <dgm:pt modelId="{4341165A-5FAB-4E01-8987-330FCB8FD32E}">
      <dgm:prSet phldrT="[Tekst]"/>
      <dgm:spPr/>
      <dgm:t>
        <a:bodyPr/>
        <a:lstStyle/>
        <a:p>
          <a:r>
            <a:rPr lang="pl-PL" dirty="0" smtClean="0"/>
            <a:t>Wyższa Szkoła Ekonomiczno-Humanistyczna,</a:t>
          </a:r>
          <a:endParaRPr lang="pl-PL" dirty="0"/>
        </a:p>
      </dgm:t>
    </dgm:pt>
    <dgm:pt modelId="{943A8C62-5B81-43AB-892F-51DD058E2133}" type="parTrans" cxnId="{2CC7BA73-BE7C-45C7-9658-7789F4C8C877}">
      <dgm:prSet/>
      <dgm:spPr/>
      <dgm:t>
        <a:bodyPr/>
        <a:lstStyle/>
        <a:p>
          <a:endParaRPr lang="pl-PL"/>
        </a:p>
      </dgm:t>
    </dgm:pt>
    <dgm:pt modelId="{800AB291-FA55-49F9-AB1A-7CA1214EBBFA}" type="sibTrans" cxnId="{2CC7BA73-BE7C-45C7-9658-7789F4C8C877}">
      <dgm:prSet/>
      <dgm:spPr/>
      <dgm:t>
        <a:bodyPr/>
        <a:lstStyle/>
        <a:p>
          <a:endParaRPr lang="pl-PL"/>
        </a:p>
      </dgm:t>
    </dgm:pt>
    <dgm:pt modelId="{3851ED8A-403D-43C7-AAF0-A9B6AD6C96ED}">
      <dgm:prSet phldrT="[Tekst]"/>
      <dgm:spPr/>
      <dgm:t>
        <a:bodyPr/>
        <a:lstStyle/>
        <a:p>
          <a:r>
            <a:rPr lang="pl-PL" dirty="0" smtClean="0"/>
            <a:t>5 publicznych liceów profilowanych,</a:t>
          </a:r>
          <a:endParaRPr lang="pl-PL" dirty="0"/>
        </a:p>
      </dgm:t>
    </dgm:pt>
    <dgm:pt modelId="{A3B159DB-9E67-40DA-B7BA-158262B00703}" type="parTrans" cxnId="{9438371A-088F-4D02-B32A-E089DF7155B0}">
      <dgm:prSet/>
      <dgm:spPr/>
      <dgm:t>
        <a:bodyPr/>
        <a:lstStyle/>
        <a:p>
          <a:endParaRPr lang="pl-PL"/>
        </a:p>
      </dgm:t>
    </dgm:pt>
    <dgm:pt modelId="{762538CD-C8B9-4395-83F6-903B07B60DDD}" type="sibTrans" cxnId="{9438371A-088F-4D02-B32A-E089DF7155B0}">
      <dgm:prSet/>
      <dgm:spPr/>
      <dgm:t>
        <a:bodyPr/>
        <a:lstStyle/>
        <a:p>
          <a:endParaRPr lang="pl-PL"/>
        </a:p>
      </dgm:t>
    </dgm:pt>
    <dgm:pt modelId="{143CE1F5-D666-4DFA-921E-BCB7E197952C}">
      <dgm:prSet phldrT="[Tekst]"/>
      <dgm:spPr/>
      <dgm:t>
        <a:bodyPr/>
        <a:lstStyle/>
        <a:p>
          <a:r>
            <a:rPr lang="pl-PL" dirty="0" smtClean="0"/>
            <a:t>8 publicznych techników,</a:t>
          </a:r>
          <a:endParaRPr lang="pl-PL" dirty="0"/>
        </a:p>
      </dgm:t>
    </dgm:pt>
    <dgm:pt modelId="{44BA97F8-E72A-49EB-9CC8-690561A153B8}" type="parTrans" cxnId="{3BEC12D5-EFF0-4060-9B5E-98094E520787}">
      <dgm:prSet/>
      <dgm:spPr/>
      <dgm:t>
        <a:bodyPr/>
        <a:lstStyle/>
        <a:p>
          <a:endParaRPr lang="pl-PL"/>
        </a:p>
      </dgm:t>
    </dgm:pt>
    <dgm:pt modelId="{C4EE8EFD-E359-40A9-ACF4-B5DE3ADD0653}" type="sibTrans" cxnId="{3BEC12D5-EFF0-4060-9B5E-98094E520787}">
      <dgm:prSet/>
      <dgm:spPr/>
      <dgm:t>
        <a:bodyPr/>
        <a:lstStyle/>
        <a:p>
          <a:endParaRPr lang="pl-PL"/>
        </a:p>
      </dgm:t>
    </dgm:pt>
    <dgm:pt modelId="{3B12C76C-A4FF-49B2-B45A-9712BE2BD847}">
      <dgm:prSet phldrT="[Tekst]"/>
      <dgm:spPr/>
      <dgm:t>
        <a:bodyPr/>
        <a:lstStyle/>
        <a:p>
          <a:r>
            <a:rPr lang="pl-PL" dirty="0" smtClean="0"/>
            <a:t>2 publiczne zasadnicze szkoły zawodowe skupione w pięciu zespołach szkół,</a:t>
          </a:r>
          <a:endParaRPr lang="pl-PL" dirty="0"/>
        </a:p>
      </dgm:t>
    </dgm:pt>
    <dgm:pt modelId="{B34BFEE2-9C4C-4EB5-930E-712664EB4E21}" type="parTrans" cxnId="{1046208F-79B3-4E3E-8C00-53D8EC76B68E}">
      <dgm:prSet/>
      <dgm:spPr/>
      <dgm:t>
        <a:bodyPr/>
        <a:lstStyle/>
        <a:p>
          <a:endParaRPr lang="pl-PL"/>
        </a:p>
      </dgm:t>
    </dgm:pt>
    <dgm:pt modelId="{A0A74DE9-20AF-4970-9CF9-A89D8B3E3FCB}" type="sibTrans" cxnId="{1046208F-79B3-4E3E-8C00-53D8EC76B68E}">
      <dgm:prSet/>
      <dgm:spPr/>
      <dgm:t>
        <a:bodyPr/>
        <a:lstStyle/>
        <a:p>
          <a:endParaRPr lang="pl-PL"/>
        </a:p>
      </dgm:t>
    </dgm:pt>
    <dgm:pt modelId="{01E7E175-6589-4FC9-95F7-85E6AC8F4F35}">
      <dgm:prSet phldrT="[Tekst]"/>
      <dgm:spPr/>
      <dgm:t>
        <a:bodyPr/>
        <a:lstStyle/>
        <a:p>
          <a:r>
            <a:rPr lang="pl-PL" dirty="0" smtClean="0"/>
            <a:t>3 szkoły policealne.</a:t>
          </a:r>
          <a:endParaRPr lang="pl-PL" dirty="0"/>
        </a:p>
      </dgm:t>
    </dgm:pt>
    <dgm:pt modelId="{30E2BBDD-E72E-4E12-AA1F-50D6E13CC2C0}" type="parTrans" cxnId="{845CD300-AB8F-4BE9-9B9D-E4518037003C}">
      <dgm:prSet/>
      <dgm:spPr/>
      <dgm:t>
        <a:bodyPr/>
        <a:lstStyle/>
        <a:p>
          <a:endParaRPr lang="pl-PL"/>
        </a:p>
      </dgm:t>
    </dgm:pt>
    <dgm:pt modelId="{63F83CC1-F478-4E49-AD5F-A72EC3420251}" type="sibTrans" cxnId="{845CD300-AB8F-4BE9-9B9D-E4518037003C}">
      <dgm:prSet/>
      <dgm:spPr/>
      <dgm:t>
        <a:bodyPr/>
        <a:lstStyle/>
        <a:p>
          <a:endParaRPr lang="pl-PL"/>
        </a:p>
      </dgm:t>
    </dgm:pt>
    <dgm:pt modelId="{9B2BE533-7320-45F3-BC51-5C506CD76065}">
      <dgm:prSet phldrT="[Tekst]"/>
      <dgm:spPr/>
      <dgm:t>
        <a:bodyPr/>
        <a:lstStyle/>
        <a:p>
          <a:r>
            <a:rPr lang="pl-PL" dirty="0" smtClean="0"/>
            <a:t>Państwowa Wyższa Szkoła Zawodowa w Skierniewicach.</a:t>
          </a:r>
          <a:endParaRPr lang="pl-PL" dirty="0"/>
        </a:p>
      </dgm:t>
    </dgm:pt>
    <dgm:pt modelId="{64C7603C-CF27-4C51-A341-EAC68B706348}" type="parTrans" cxnId="{16CB2932-B78F-4038-9460-2044C58BB251}">
      <dgm:prSet/>
      <dgm:spPr/>
      <dgm:t>
        <a:bodyPr/>
        <a:lstStyle/>
        <a:p>
          <a:endParaRPr lang="pl-PL"/>
        </a:p>
      </dgm:t>
    </dgm:pt>
    <dgm:pt modelId="{451C516E-3CE3-4939-A91A-28655950C746}" type="sibTrans" cxnId="{16CB2932-B78F-4038-9460-2044C58BB251}">
      <dgm:prSet/>
      <dgm:spPr/>
      <dgm:t>
        <a:bodyPr/>
        <a:lstStyle/>
        <a:p>
          <a:endParaRPr lang="pl-PL"/>
        </a:p>
      </dgm:t>
    </dgm:pt>
    <dgm:pt modelId="{49EF26AF-F828-4575-9AD2-8CB1777A7277}" type="pres">
      <dgm:prSet presAssocID="{41112820-4C52-49EB-9C7F-6D7102F2298A}" presName="linear" presStyleCnt="0">
        <dgm:presLayoutVars>
          <dgm:animLvl val="lvl"/>
          <dgm:resizeHandles val="exact"/>
        </dgm:presLayoutVars>
      </dgm:prSet>
      <dgm:spPr/>
      <dgm:t>
        <a:bodyPr/>
        <a:lstStyle/>
        <a:p>
          <a:endParaRPr lang="pl-PL"/>
        </a:p>
      </dgm:t>
    </dgm:pt>
    <dgm:pt modelId="{6AAE83DF-0824-40E2-A758-89AB6DA46E8C}" type="pres">
      <dgm:prSet presAssocID="{2931C4E5-0456-4A43-BDD9-1F0368E61176}" presName="parentText" presStyleLbl="node1" presStyleIdx="0" presStyleCnt="2">
        <dgm:presLayoutVars>
          <dgm:chMax val="0"/>
          <dgm:bulletEnabled val="1"/>
        </dgm:presLayoutVars>
      </dgm:prSet>
      <dgm:spPr/>
      <dgm:t>
        <a:bodyPr/>
        <a:lstStyle/>
        <a:p>
          <a:endParaRPr lang="pl-PL"/>
        </a:p>
      </dgm:t>
    </dgm:pt>
    <dgm:pt modelId="{F20902A1-EBE3-4838-AC86-9DE2B48AA8B9}" type="pres">
      <dgm:prSet presAssocID="{2931C4E5-0456-4A43-BDD9-1F0368E61176}" presName="childText" presStyleLbl="revTx" presStyleIdx="0" presStyleCnt="2">
        <dgm:presLayoutVars>
          <dgm:bulletEnabled val="1"/>
        </dgm:presLayoutVars>
      </dgm:prSet>
      <dgm:spPr/>
      <dgm:t>
        <a:bodyPr/>
        <a:lstStyle/>
        <a:p>
          <a:endParaRPr lang="pl-PL"/>
        </a:p>
      </dgm:t>
    </dgm:pt>
    <dgm:pt modelId="{4760B310-1D41-4280-8081-09189F659EBA}" type="pres">
      <dgm:prSet presAssocID="{B3FF4D2D-270A-4B6D-9D01-8D8C16F68E1E}" presName="parentText" presStyleLbl="node1" presStyleIdx="1" presStyleCnt="2">
        <dgm:presLayoutVars>
          <dgm:chMax val="0"/>
          <dgm:bulletEnabled val="1"/>
        </dgm:presLayoutVars>
      </dgm:prSet>
      <dgm:spPr/>
      <dgm:t>
        <a:bodyPr/>
        <a:lstStyle/>
        <a:p>
          <a:endParaRPr lang="pl-PL"/>
        </a:p>
      </dgm:t>
    </dgm:pt>
    <dgm:pt modelId="{C163FF1B-2F69-4364-A608-7321A433B611}" type="pres">
      <dgm:prSet presAssocID="{B3FF4D2D-270A-4B6D-9D01-8D8C16F68E1E}" presName="childText" presStyleLbl="revTx" presStyleIdx="1" presStyleCnt="2">
        <dgm:presLayoutVars>
          <dgm:bulletEnabled val="1"/>
        </dgm:presLayoutVars>
      </dgm:prSet>
      <dgm:spPr/>
      <dgm:t>
        <a:bodyPr/>
        <a:lstStyle/>
        <a:p>
          <a:endParaRPr lang="pl-PL"/>
        </a:p>
      </dgm:t>
    </dgm:pt>
  </dgm:ptLst>
  <dgm:cxnLst>
    <dgm:cxn modelId="{0614A1EB-6F62-423C-A374-FEE98E3017F7}" type="presOf" srcId="{B3FF4D2D-270A-4B6D-9D01-8D8C16F68E1E}" destId="{4760B310-1D41-4280-8081-09189F659EBA}" srcOrd="0" destOrd="0" presId="urn:microsoft.com/office/officeart/2005/8/layout/vList2"/>
    <dgm:cxn modelId="{BEB07D59-4C5B-4DBA-9ED6-528052513FD2}" type="presOf" srcId="{4341165A-5FAB-4E01-8987-330FCB8FD32E}" destId="{C163FF1B-2F69-4364-A608-7321A433B611}" srcOrd="0" destOrd="0" presId="urn:microsoft.com/office/officeart/2005/8/layout/vList2"/>
    <dgm:cxn modelId="{3BEC12D5-EFF0-4060-9B5E-98094E520787}" srcId="{2931C4E5-0456-4A43-BDD9-1F0368E61176}" destId="{143CE1F5-D666-4DFA-921E-BCB7E197952C}" srcOrd="2" destOrd="0" parTransId="{44BA97F8-E72A-49EB-9CC8-690561A153B8}" sibTransId="{C4EE8EFD-E359-40A9-ACF4-B5DE3ADD0653}"/>
    <dgm:cxn modelId="{E240E09D-3FF4-411F-BE24-F128B547248F}" type="presOf" srcId="{01E7E175-6589-4FC9-95F7-85E6AC8F4F35}" destId="{F20902A1-EBE3-4838-AC86-9DE2B48AA8B9}" srcOrd="0" destOrd="4" presId="urn:microsoft.com/office/officeart/2005/8/layout/vList2"/>
    <dgm:cxn modelId="{41EA7B50-C23E-4FD1-8B8D-0E4B2445FAEB}" type="presOf" srcId="{3B12C76C-A4FF-49B2-B45A-9712BE2BD847}" destId="{F20902A1-EBE3-4838-AC86-9DE2B48AA8B9}" srcOrd="0" destOrd="3" presId="urn:microsoft.com/office/officeart/2005/8/layout/vList2"/>
    <dgm:cxn modelId="{845CD300-AB8F-4BE9-9B9D-E4518037003C}" srcId="{2931C4E5-0456-4A43-BDD9-1F0368E61176}" destId="{01E7E175-6589-4FC9-95F7-85E6AC8F4F35}" srcOrd="4" destOrd="0" parTransId="{30E2BBDD-E72E-4E12-AA1F-50D6E13CC2C0}" sibTransId="{63F83CC1-F478-4E49-AD5F-A72EC3420251}"/>
    <dgm:cxn modelId="{2A67E0B1-8A72-4582-B86F-A5E87857AA4D}" type="presOf" srcId="{3851ED8A-403D-43C7-AAF0-A9B6AD6C96ED}" destId="{F20902A1-EBE3-4838-AC86-9DE2B48AA8B9}" srcOrd="0" destOrd="1" presId="urn:microsoft.com/office/officeart/2005/8/layout/vList2"/>
    <dgm:cxn modelId="{1046208F-79B3-4E3E-8C00-53D8EC76B68E}" srcId="{2931C4E5-0456-4A43-BDD9-1F0368E61176}" destId="{3B12C76C-A4FF-49B2-B45A-9712BE2BD847}" srcOrd="3" destOrd="0" parTransId="{B34BFEE2-9C4C-4EB5-930E-712664EB4E21}" sibTransId="{A0A74DE9-20AF-4970-9CF9-A89D8B3E3FCB}"/>
    <dgm:cxn modelId="{A17FDF6F-C509-498D-91CF-4FBF0DA4415A}" type="presOf" srcId="{2931C4E5-0456-4A43-BDD9-1F0368E61176}" destId="{6AAE83DF-0824-40E2-A758-89AB6DA46E8C}" srcOrd="0" destOrd="0" presId="urn:microsoft.com/office/officeart/2005/8/layout/vList2"/>
    <dgm:cxn modelId="{26C83B5D-DA54-473B-8D32-A280C225A669}" srcId="{41112820-4C52-49EB-9C7F-6D7102F2298A}" destId="{2931C4E5-0456-4A43-BDD9-1F0368E61176}" srcOrd="0" destOrd="0" parTransId="{048F3DFE-F29B-42C9-9314-2478AC9509AD}" sibTransId="{4D659A29-A5E8-485A-8D11-E6D99678AD3E}"/>
    <dgm:cxn modelId="{E0CB9E26-3C99-4023-96CA-A65ECE99E4F3}" type="presOf" srcId="{41112820-4C52-49EB-9C7F-6D7102F2298A}" destId="{49EF26AF-F828-4575-9AD2-8CB1777A7277}" srcOrd="0" destOrd="0" presId="urn:microsoft.com/office/officeart/2005/8/layout/vList2"/>
    <dgm:cxn modelId="{EE489BE4-70D5-4B5A-AEB3-5DDE9760043D}" type="presOf" srcId="{143CE1F5-D666-4DFA-921E-BCB7E197952C}" destId="{F20902A1-EBE3-4838-AC86-9DE2B48AA8B9}" srcOrd="0" destOrd="2" presId="urn:microsoft.com/office/officeart/2005/8/layout/vList2"/>
    <dgm:cxn modelId="{EC12FCC9-0C4A-4356-BB9D-2E6CD6FE9BF8}" type="presOf" srcId="{3E07AF0D-B3CD-4F2F-BA5E-7DE3E5504956}" destId="{F20902A1-EBE3-4838-AC86-9DE2B48AA8B9}" srcOrd="0" destOrd="0" presId="urn:microsoft.com/office/officeart/2005/8/layout/vList2"/>
    <dgm:cxn modelId="{16CB2932-B78F-4038-9460-2044C58BB251}" srcId="{B3FF4D2D-270A-4B6D-9D01-8D8C16F68E1E}" destId="{9B2BE533-7320-45F3-BC51-5C506CD76065}" srcOrd="1" destOrd="0" parTransId="{64C7603C-CF27-4C51-A341-EAC68B706348}" sibTransId="{451C516E-3CE3-4939-A91A-28655950C746}"/>
    <dgm:cxn modelId="{EADA8A57-FA3B-4A25-87FB-154F26145DBE}" srcId="{2931C4E5-0456-4A43-BDD9-1F0368E61176}" destId="{3E07AF0D-B3CD-4F2F-BA5E-7DE3E5504956}" srcOrd="0" destOrd="0" parTransId="{69F56FAF-B538-4503-810C-17E1A8ACBF91}" sibTransId="{6F797564-4D57-466B-BC8F-8FB493316E77}"/>
    <dgm:cxn modelId="{2CC7BA73-BE7C-45C7-9658-7789F4C8C877}" srcId="{B3FF4D2D-270A-4B6D-9D01-8D8C16F68E1E}" destId="{4341165A-5FAB-4E01-8987-330FCB8FD32E}" srcOrd="0" destOrd="0" parTransId="{943A8C62-5B81-43AB-892F-51DD058E2133}" sibTransId="{800AB291-FA55-49F9-AB1A-7CA1214EBBFA}"/>
    <dgm:cxn modelId="{9739CA70-6D00-44B1-A932-340C03D57072}" srcId="{41112820-4C52-49EB-9C7F-6D7102F2298A}" destId="{B3FF4D2D-270A-4B6D-9D01-8D8C16F68E1E}" srcOrd="1" destOrd="0" parTransId="{2E29C8A5-A56C-4BEE-B715-2CFEEE6D3E1D}" sibTransId="{1531E3EA-1AC6-49C9-95C9-A9B2B5E53C51}"/>
    <dgm:cxn modelId="{9438371A-088F-4D02-B32A-E089DF7155B0}" srcId="{2931C4E5-0456-4A43-BDD9-1F0368E61176}" destId="{3851ED8A-403D-43C7-AAF0-A9B6AD6C96ED}" srcOrd="1" destOrd="0" parTransId="{A3B159DB-9E67-40DA-B7BA-158262B00703}" sibTransId="{762538CD-C8B9-4395-83F6-903B07B60DDD}"/>
    <dgm:cxn modelId="{924B3DD5-D852-4886-9817-EB633D45BDA6}" type="presOf" srcId="{9B2BE533-7320-45F3-BC51-5C506CD76065}" destId="{C163FF1B-2F69-4364-A608-7321A433B611}" srcOrd="0" destOrd="1" presId="urn:microsoft.com/office/officeart/2005/8/layout/vList2"/>
    <dgm:cxn modelId="{ED232716-6EE5-4F2F-8E95-1CC226ADB639}" type="presParOf" srcId="{49EF26AF-F828-4575-9AD2-8CB1777A7277}" destId="{6AAE83DF-0824-40E2-A758-89AB6DA46E8C}" srcOrd="0" destOrd="0" presId="urn:microsoft.com/office/officeart/2005/8/layout/vList2"/>
    <dgm:cxn modelId="{A7A64698-D44B-4459-8EED-7CFA396BFD1C}" type="presParOf" srcId="{49EF26AF-F828-4575-9AD2-8CB1777A7277}" destId="{F20902A1-EBE3-4838-AC86-9DE2B48AA8B9}" srcOrd="1" destOrd="0" presId="urn:microsoft.com/office/officeart/2005/8/layout/vList2"/>
    <dgm:cxn modelId="{19E6370F-12C6-410F-96EA-8277B3958BD7}" type="presParOf" srcId="{49EF26AF-F828-4575-9AD2-8CB1777A7277}" destId="{4760B310-1D41-4280-8081-09189F659EBA}" srcOrd="2" destOrd="0" presId="urn:microsoft.com/office/officeart/2005/8/layout/vList2"/>
    <dgm:cxn modelId="{559BADEE-7D44-4796-A77B-5BACA038FC52}" type="presParOf" srcId="{49EF26AF-F828-4575-9AD2-8CB1777A7277}" destId="{C163FF1B-2F69-4364-A608-7321A433B611}"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9B0A49-D5C8-4339-8030-343B289E12B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pl-PL"/>
        </a:p>
      </dgm:t>
    </dgm:pt>
    <dgm:pt modelId="{801B6CE9-9681-4F3D-9656-E90D26F4EE83}">
      <dgm:prSet phldrT="[Tekst]"/>
      <dgm:spPr>
        <a:solidFill>
          <a:srgbClr val="E96F28"/>
        </a:solidFill>
      </dgm:spPr>
      <dgm:t>
        <a:bodyPr/>
        <a:lstStyle/>
        <a:p>
          <a:r>
            <a:rPr lang="pl-PL" b="1" dirty="0" smtClean="0"/>
            <a:t>Uzdrowisko</a:t>
          </a:r>
          <a:endParaRPr lang="pl-PL" b="1" dirty="0"/>
        </a:p>
      </dgm:t>
    </dgm:pt>
    <dgm:pt modelId="{7696BEDB-6B0A-44F1-91AE-D7D28C2571D9}" type="parTrans" cxnId="{181148FE-CC32-4AB4-BD93-AF68E20BD32A}">
      <dgm:prSet/>
      <dgm:spPr/>
      <dgm:t>
        <a:bodyPr/>
        <a:lstStyle/>
        <a:p>
          <a:endParaRPr lang="pl-PL"/>
        </a:p>
      </dgm:t>
    </dgm:pt>
    <dgm:pt modelId="{72A6C73F-60F0-4AC1-986E-62CEEEDB647F}" type="sibTrans" cxnId="{181148FE-CC32-4AB4-BD93-AF68E20BD32A}">
      <dgm:prSet/>
      <dgm:spPr/>
      <dgm:t>
        <a:bodyPr/>
        <a:lstStyle/>
        <a:p>
          <a:endParaRPr lang="pl-PL"/>
        </a:p>
      </dgm:t>
    </dgm:pt>
    <dgm:pt modelId="{C8BCE243-9BAF-4CCB-BFD7-9A4196378E22}">
      <dgm:prSet phldrT="[Tekst]" custT="1"/>
      <dgm:spPr>
        <a:noFill/>
        <a:ln>
          <a:solidFill>
            <a:srgbClr val="E96F28"/>
          </a:solidFill>
        </a:ln>
      </dgm:spPr>
      <dgm:t>
        <a:bodyPr/>
        <a:lstStyle/>
        <a:p>
          <a:r>
            <a:rPr lang="pl-PL" sz="1500" b="0" dirty="0" smtClean="0">
              <a:solidFill>
                <a:schemeClr val="tx1"/>
              </a:solidFill>
            </a:rPr>
            <a:t>Sytuacja gospodarcza</a:t>
          </a:r>
          <a:endParaRPr lang="pl-PL" sz="1500" b="0" dirty="0">
            <a:solidFill>
              <a:schemeClr val="tx1"/>
            </a:solidFill>
          </a:endParaRPr>
        </a:p>
      </dgm:t>
    </dgm:pt>
    <dgm:pt modelId="{0A6CD1F2-20F4-4AF6-A021-95EA1A7FEC00}" type="parTrans" cxnId="{24E00026-C716-4294-9755-06688B7CC055}">
      <dgm:prSet/>
      <dgm:spPr>
        <a:solidFill>
          <a:srgbClr val="E96F28">
            <a:alpha val="50000"/>
          </a:srgbClr>
        </a:solidFill>
      </dgm:spPr>
      <dgm:t>
        <a:bodyPr/>
        <a:lstStyle/>
        <a:p>
          <a:endParaRPr lang="pl-PL"/>
        </a:p>
      </dgm:t>
    </dgm:pt>
    <dgm:pt modelId="{A5FC6D31-6FC4-40E4-84A5-7C30C75B6347}" type="sibTrans" cxnId="{24E00026-C716-4294-9755-06688B7CC055}">
      <dgm:prSet/>
      <dgm:spPr/>
      <dgm:t>
        <a:bodyPr/>
        <a:lstStyle/>
        <a:p>
          <a:endParaRPr lang="pl-PL"/>
        </a:p>
      </dgm:t>
    </dgm:pt>
    <dgm:pt modelId="{7588F240-C0B2-48E5-8539-6AD3AC3F3260}">
      <dgm:prSet phldrT="[Tekst]" custT="1"/>
      <dgm:spPr>
        <a:noFill/>
        <a:ln>
          <a:solidFill>
            <a:srgbClr val="E96F28"/>
          </a:solidFill>
        </a:ln>
      </dgm:spPr>
      <dgm:t>
        <a:bodyPr/>
        <a:lstStyle/>
        <a:p>
          <a:r>
            <a:rPr lang="pl-PL" sz="1500" b="0" dirty="0" smtClean="0">
              <a:solidFill>
                <a:schemeClr val="tx1"/>
              </a:solidFill>
            </a:rPr>
            <a:t>Rynek pracy</a:t>
          </a:r>
          <a:endParaRPr lang="pl-PL" sz="1500" b="0" dirty="0">
            <a:solidFill>
              <a:schemeClr val="tx1"/>
            </a:solidFill>
          </a:endParaRPr>
        </a:p>
      </dgm:t>
    </dgm:pt>
    <dgm:pt modelId="{9683B1B3-D2D4-4A62-AD8B-1C8E263664A5}" type="parTrans" cxnId="{35B74023-235E-42B8-A35C-6C52CFD18E71}">
      <dgm:prSet/>
      <dgm:spPr>
        <a:solidFill>
          <a:srgbClr val="E96F28">
            <a:alpha val="50000"/>
          </a:srgbClr>
        </a:solidFill>
      </dgm:spPr>
      <dgm:t>
        <a:bodyPr/>
        <a:lstStyle/>
        <a:p>
          <a:endParaRPr lang="pl-PL"/>
        </a:p>
      </dgm:t>
    </dgm:pt>
    <dgm:pt modelId="{0BB1FC68-13DF-498B-83CB-54DA62F1DB0E}" type="sibTrans" cxnId="{35B74023-235E-42B8-A35C-6C52CFD18E71}">
      <dgm:prSet/>
      <dgm:spPr/>
      <dgm:t>
        <a:bodyPr/>
        <a:lstStyle/>
        <a:p>
          <a:endParaRPr lang="pl-PL"/>
        </a:p>
      </dgm:t>
    </dgm:pt>
    <dgm:pt modelId="{16C13446-E288-419A-BD93-90DA7B7CFD40}">
      <dgm:prSet phldrT="[Tekst]" custT="1"/>
      <dgm:spPr>
        <a:noFill/>
        <a:ln>
          <a:solidFill>
            <a:srgbClr val="E96F28"/>
          </a:solidFill>
        </a:ln>
      </dgm:spPr>
      <dgm:t>
        <a:bodyPr/>
        <a:lstStyle/>
        <a:p>
          <a:r>
            <a:rPr lang="pl-PL" sz="1500" b="0" dirty="0" smtClean="0">
              <a:solidFill>
                <a:schemeClr val="tx1"/>
              </a:solidFill>
            </a:rPr>
            <a:t>Sytuacja społeczna</a:t>
          </a:r>
          <a:endParaRPr lang="pl-PL" sz="1500" b="0" dirty="0">
            <a:solidFill>
              <a:schemeClr val="tx1"/>
            </a:solidFill>
          </a:endParaRPr>
        </a:p>
      </dgm:t>
    </dgm:pt>
    <dgm:pt modelId="{78A0349E-C658-4A28-B9DC-2009EE957885}" type="parTrans" cxnId="{7A78FCF7-83FF-4E2F-8089-46C31E1E2A44}">
      <dgm:prSet/>
      <dgm:spPr>
        <a:solidFill>
          <a:srgbClr val="E96F28">
            <a:alpha val="50000"/>
          </a:srgbClr>
        </a:solidFill>
      </dgm:spPr>
      <dgm:t>
        <a:bodyPr/>
        <a:lstStyle/>
        <a:p>
          <a:endParaRPr lang="pl-PL"/>
        </a:p>
      </dgm:t>
    </dgm:pt>
    <dgm:pt modelId="{B560FB16-8901-4044-9F2D-1A67192C5640}" type="sibTrans" cxnId="{7A78FCF7-83FF-4E2F-8089-46C31E1E2A44}">
      <dgm:prSet/>
      <dgm:spPr/>
      <dgm:t>
        <a:bodyPr/>
        <a:lstStyle/>
        <a:p>
          <a:endParaRPr lang="pl-PL"/>
        </a:p>
      </dgm:t>
    </dgm:pt>
    <dgm:pt modelId="{FA885B21-3082-486F-BF35-5159FFEC25B1}">
      <dgm:prSet phldrT="[Tekst]" custT="1"/>
      <dgm:spPr>
        <a:noFill/>
        <a:ln>
          <a:solidFill>
            <a:srgbClr val="E96F28"/>
          </a:solidFill>
        </a:ln>
      </dgm:spPr>
      <dgm:t>
        <a:bodyPr/>
        <a:lstStyle/>
        <a:p>
          <a:r>
            <a:rPr lang="pl-PL" sz="1500" b="0" dirty="0" smtClean="0">
              <a:solidFill>
                <a:schemeClr val="tx1"/>
              </a:solidFill>
            </a:rPr>
            <a:t>Kultura i rozrywka</a:t>
          </a:r>
          <a:endParaRPr lang="pl-PL" sz="1500" b="0" dirty="0">
            <a:solidFill>
              <a:schemeClr val="tx1"/>
            </a:solidFill>
          </a:endParaRPr>
        </a:p>
      </dgm:t>
    </dgm:pt>
    <dgm:pt modelId="{9B46736D-25FE-4F7F-88D7-87DF357AC0D8}" type="parTrans" cxnId="{2B25FF2A-1B7E-4E9F-9438-CEB11069A55C}">
      <dgm:prSet/>
      <dgm:spPr>
        <a:solidFill>
          <a:srgbClr val="E96F28">
            <a:alpha val="50000"/>
          </a:srgbClr>
        </a:solidFill>
      </dgm:spPr>
      <dgm:t>
        <a:bodyPr/>
        <a:lstStyle/>
        <a:p>
          <a:endParaRPr lang="pl-PL"/>
        </a:p>
      </dgm:t>
    </dgm:pt>
    <dgm:pt modelId="{90FCAE5B-A3ED-4754-97DD-1B095098E99C}" type="sibTrans" cxnId="{2B25FF2A-1B7E-4E9F-9438-CEB11069A55C}">
      <dgm:prSet/>
      <dgm:spPr/>
      <dgm:t>
        <a:bodyPr/>
        <a:lstStyle/>
        <a:p>
          <a:endParaRPr lang="pl-PL"/>
        </a:p>
      </dgm:t>
    </dgm:pt>
    <dgm:pt modelId="{60B67966-7AC3-4A6C-B3AA-ECB6D7ACEB29}">
      <dgm:prSet phldrT="[Tekst]" custT="1"/>
      <dgm:spPr>
        <a:noFill/>
        <a:ln>
          <a:solidFill>
            <a:srgbClr val="E96F28"/>
          </a:solidFill>
        </a:ln>
      </dgm:spPr>
      <dgm:t>
        <a:bodyPr/>
        <a:lstStyle/>
        <a:p>
          <a:r>
            <a:rPr lang="pl-PL" sz="1500" b="0" dirty="0" smtClean="0">
              <a:solidFill>
                <a:schemeClr val="tx1"/>
              </a:solidFill>
            </a:rPr>
            <a:t>Turystyka i rekreacja</a:t>
          </a:r>
          <a:endParaRPr lang="pl-PL" sz="1500" b="0" dirty="0">
            <a:solidFill>
              <a:schemeClr val="tx1"/>
            </a:solidFill>
          </a:endParaRPr>
        </a:p>
      </dgm:t>
    </dgm:pt>
    <dgm:pt modelId="{59B0AEBF-684B-4759-92C4-D29E3E000C25}" type="parTrans" cxnId="{239FDC31-4768-4FB7-B400-148163A9F25F}">
      <dgm:prSet/>
      <dgm:spPr>
        <a:solidFill>
          <a:srgbClr val="E96F28">
            <a:alpha val="50000"/>
          </a:srgbClr>
        </a:solidFill>
      </dgm:spPr>
      <dgm:t>
        <a:bodyPr/>
        <a:lstStyle/>
        <a:p>
          <a:endParaRPr lang="pl-PL"/>
        </a:p>
      </dgm:t>
    </dgm:pt>
    <dgm:pt modelId="{A7B79ABF-8222-4466-84A4-A0795C3D6A9E}" type="sibTrans" cxnId="{239FDC31-4768-4FB7-B400-148163A9F25F}">
      <dgm:prSet/>
      <dgm:spPr/>
      <dgm:t>
        <a:bodyPr/>
        <a:lstStyle/>
        <a:p>
          <a:endParaRPr lang="pl-PL"/>
        </a:p>
      </dgm:t>
    </dgm:pt>
    <dgm:pt modelId="{D1DB0E19-9EF4-4750-BACB-F16172243F75}">
      <dgm:prSet phldrT="[Tekst]" custT="1"/>
      <dgm:spPr>
        <a:noFill/>
        <a:ln>
          <a:solidFill>
            <a:srgbClr val="E96F28"/>
          </a:solidFill>
        </a:ln>
      </dgm:spPr>
      <dgm:t>
        <a:bodyPr/>
        <a:lstStyle/>
        <a:p>
          <a:r>
            <a:rPr lang="pl-PL" sz="1500" b="0" dirty="0" smtClean="0">
              <a:solidFill>
                <a:schemeClr val="tx1"/>
              </a:solidFill>
            </a:rPr>
            <a:t>Rozwój przestrzenny</a:t>
          </a:r>
          <a:endParaRPr lang="pl-PL" sz="1500" b="0" dirty="0">
            <a:solidFill>
              <a:schemeClr val="tx1"/>
            </a:solidFill>
          </a:endParaRPr>
        </a:p>
      </dgm:t>
    </dgm:pt>
    <dgm:pt modelId="{BCFF9320-3173-43C7-B9EE-28374AB43645}" type="parTrans" cxnId="{E5E32F64-8145-472B-8401-1AC931103DAC}">
      <dgm:prSet/>
      <dgm:spPr>
        <a:solidFill>
          <a:srgbClr val="E96F28">
            <a:alpha val="50000"/>
          </a:srgbClr>
        </a:solidFill>
      </dgm:spPr>
      <dgm:t>
        <a:bodyPr/>
        <a:lstStyle/>
        <a:p>
          <a:endParaRPr lang="pl-PL"/>
        </a:p>
      </dgm:t>
    </dgm:pt>
    <dgm:pt modelId="{F1D4B187-07FF-499E-A5B7-0D42E549D569}" type="sibTrans" cxnId="{E5E32F64-8145-472B-8401-1AC931103DAC}">
      <dgm:prSet/>
      <dgm:spPr/>
      <dgm:t>
        <a:bodyPr/>
        <a:lstStyle/>
        <a:p>
          <a:endParaRPr lang="pl-PL"/>
        </a:p>
      </dgm:t>
    </dgm:pt>
    <dgm:pt modelId="{39403DA9-F02B-4822-BD44-9397F626548A}">
      <dgm:prSet phldrT="[Tekst]" custT="1"/>
      <dgm:spPr>
        <a:noFill/>
        <a:ln>
          <a:solidFill>
            <a:srgbClr val="E96F28"/>
          </a:solidFill>
        </a:ln>
      </dgm:spPr>
      <dgm:t>
        <a:bodyPr/>
        <a:lstStyle/>
        <a:p>
          <a:r>
            <a:rPr lang="pl-PL" sz="1500" b="0" dirty="0" smtClean="0">
              <a:solidFill>
                <a:schemeClr val="tx1"/>
              </a:solidFill>
            </a:rPr>
            <a:t>Rozwój </a:t>
          </a:r>
          <a:r>
            <a:rPr lang="pl-PL" sz="1500" b="0" dirty="0" err="1" smtClean="0">
              <a:solidFill>
                <a:schemeClr val="tx1"/>
              </a:solidFill>
            </a:rPr>
            <a:t>przedsiębior-czości</a:t>
          </a:r>
          <a:endParaRPr lang="pl-PL" sz="1500" b="0" dirty="0">
            <a:solidFill>
              <a:schemeClr val="tx1"/>
            </a:solidFill>
          </a:endParaRPr>
        </a:p>
      </dgm:t>
    </dgm:pt>
    <dgm:pt modelId="{42BF6077-11BF-4B1F-97B5-46D5B1D98656}" type="parTrans" cxnId="{98756CB8-C5B5-40EB-8388-B86DBD295C99}">
      <dgm:prSet/>
      <dgm:spPr>
        <a:solidFill>
          <a:srgbClr val="E96F28">
            <a:alpha val="50000"/>
          </a:srgbClr>
        </a:solidFill>
      </dgm:spPr>
      <dgm:t>
        <a:bodyPr/>
        <a:lstStyle/>
        <a:p>
          <a:endParaRPr lang="pl-PL"/>
        </a:p>
      </dgm:t>
    </dgm:pt>
    <dgm:pt modelId="{8E413B07-FE07-427F-AD77-CEA73A5B0F6A}" type="sibTrans" cxnId="{98756CB8-C5B5-40EB-8388-B86DBD295C99}">
      <dgm:prSet/>
      <dgm:spPr/>
      <dgm:t>
        <a:bodyPr/>
        <a:lstStyle/>
        <a:p>
          <a:endParaRPr lang="pl-PL"/>
        </a:p>
      </dgm:t>
    </dgm:pt>
    <dgm:pt modelId="{24FDCE11-3FEF-4A95-A32D-34E235454837}" type="pres">
      <dgm:prSet presAssocID="{9F9B0A49-D5C8-4339-8030-343B289E12BB}" presName="Name0" presStyleCnt="0">
        <dgm:presLayoutVars>
          <dgm:chMax val="1"/>
          <dgm:dir/>
          <dgm:animLvl val="ctr"/>
          <dgm:resizeHandles val="exact"/>
        </dgm:presLayoutVars>
      </dgm:prSet>
      <dgm:spPr/>
      <dgm:t>
        <a:bodyPr/>
        <a:lstStyle/>
        <a:p>
          <a:endParaRPr lang="pl-PL"/>
        </a:p>
      </dgm:t>
    </dgm:pt>
    <dgm:pt modelId="{BEC58E0E-4252-4C7B-8B04-98CA9AD02916}" type="pres">
      <dgm:prSet presAssocID="{801B6CE9-9681-4F3D-9656-E90D26F4EE83}" presName="centerShape" presStyleLbl="node0" presStyleIdx="0" presStyleCnt="1"/>
      <dgm:spPr/>
      <dgm:t>
        <a:bodyPr/>
        <a:lstStyle/>
        <a:p>
          <a:endParaRPr lang="pl-PL"/>
        </a:p>
      </dgm:t>
    </dgm:pt>
    <dgm:pt modelId="{A7C4430D-8910-488C-BBCE-BFAEDF4CF964}" type="pres">
      <dgm:prSet presAssocID="{0A6CD1F2-20F4-4AF6-A021-95EA1A7FEC00}" presName="parTrans" presStyleLbl="sibTrans2D1" presStyleIdx="0" presStyleCnt="7"/>
      <dgm:spPr/>
      <dgm:t>
        <a:bodyPr/>
        <a:lstStyle/>
        <a:p>
          <a:endParaRPr lang="pl-PL"/>
        </a:p>
      </dgm:t>
    </dgm:pt>
    <dgm:pt modelId="{99F9E946-3B24-46DE-89AE-C0ED95330B02}" type="pres">
      <dgm:prSet presAssocID="{0A6CD1F2-20F4-4AF6-A021-95EA1A7FEC00}" presName="connectorText" presStyleLbl="sibTrans2D1" presStyleIdx="0" presStyleCnt="7"/>
      <dgm:spPr/>
      <dgm:t>
        <a:bodyPr/>
        <a:lstStyle/>
        <a:p>
          <a:endParaRPr lang="pl-PL"/>
        </a:p>
      </dgm:t>
    </dgm:pt>
    <dgm:pt modelId="{31263C7D-FCA7-4B31-9FC1-E42D7229C607}" type="pres">
      <dgm:prSet presAssocID="{C8BCE243-9BAF-4CCB-BFD7-9A4196378E22}" presName="node" presStyleLbl="node1" presStyleIdx="0" presStyleCnt="7">
        <dgm:presLayoutVars>
          <dgm:bulletEnabled val="1"/>
        </dgm:presLayoutVars>
      </dgm:prSet>
      <dgm:spPr/>
      <dgm:t>
        <a:bodyPr/>
        <a:lstStyle/>
        <a:p>
          <a:endParaRPr lang="pl-PL"/>
        </a:p>
      </dgm:t>
    </dgm:pt>
    <dgm:pt modelId="{03F5549F-EC06-42D8-9D59-54E0A193CC59}" type="pres">
      <dgm:prSet presAssocID="{9683B1B3-D2D4-4A62-AD8B-1C8E263664A5}" presName="parTrans" presStyleLbl="sibTrans2D1" presStyleIdx="1" presStyleCnt="7"/>
      <dgm:spPr/>
      <dgm:t>
        <a:bodyPr/>
        <a:lstStyle/>
        <a:p>
          <a:endParaRPr lang="pl-PL"/>
        </a:p>
      </dgm:t>
    </dgm:pt>
    <dgm:pt modelId="{4B1F81BD-C267-430B-9FEE-5B451DF3D6F2}" type="pres">
      <dgm:prSet presAssocID="{9683B1B3-D2D4-4A62-AD8B-1C8E263664A5}" presName="connectorText" presStyleLbl="sibTrans2D1" presStyleIdx="1" presStyleCnt="7"/>
      <dgm:spPr/>
      <dgm:t>
        <a:bodyPr/>
        <a:lstStyle/>
        <a:p>
          <a:endParaRPr lang="pl-PL"/>
        </a:p>
      </dgm:t>
    </dgm:pt>
    <dgm:pt modelId="{358BC4DB-9087-46BE-ABEC-A39380D998C7}" type="pres">
      <dgm:prSet presAssocID="{7588F240-C0B2-48E5-8539-6AD3AC3F3260}" presName="node" presStyleLbl="node1" presStyleIdx="1" presStyleCnt="7">
        <dgm:presLayoutVars>
          <dgm:bulletEnabled val="1"/>
        </dgm:presLayoutVars>
      </dgm:prSet>
      <dgm:spPr/>
      <dgm:t>
        <a:bodyPr/>
        <a:lstStyle/>
        <a:p>
          <a:endParaRPr lang="pl-PL"/>
        </a:p>
      </dgm:t>
    </dgm:pt>
    <dgm:pt modelId="{89B4E53E-0232-4A57-8095-E86AB28C7492}" type="pres">
      <dgm:prSet presAssocID="{78A0349E-C658-4A28-B9DC-2009EE957885}" presName="parTrans" presStyleLbl="sibTrans2D1" presStyleIdx="2" presStyleCnt="7"/>
      <dgm:spPr/>
      <dgm:t>
        <a:bodyPr/>
        <a:lstStyle/>
        <a:p>
          <a:endParaRPr lang="pl-PL"/>
        </a:p>
      </dgm:t>
    </dgm:pt>
    <dgm:pt modelId="{E54BE5CA-6482-4C85-8420-107EDDEE9FD4}" type="pres">
      <dgm:prSet presAssocID="{78A0349E-C658-4A28-B9DC-2009EE957885}" presName="connectorText" presStyleLbl="sibTrans2D1" presStyleIdx="2" presStyleCnt="7"/>
      <dgm:spPr/>
      <dgm:t>
        <a:bodyPr/>
        <a:lstStyle/>
        <a:p>
          <a:endParaRPr lang="pl-PL"/>
        </a:p>
      </dgm:t>
    </dgm:pt>
    <dgm:pt modelId="{A056D9D7-F086-45EF-B2AC-2F0E3BB4B300}" type="pres">
      <dgm:prSet presAssocID="{16C13446-E288-419A-BD93-90DA7B7CFD40}" presName="node" presStyleLbl="node1" presStyleIdx="2" presStyleCnt="7">
        <dgm:presLayoutVars>
          <dgm:bulletEnabled val="1"/>
        </dgm:presLayoutVars>
      </dgm:prSet>
      <dgm:spPr/>
      <dgm:t>
        <a:bodyPr/>
        <a:lstStyle/>
        <a:p>
          <a:endParaRPr lang="pl-PL"/>
        </a:p>
      </dgm:t>
    </dgm:pt>
    <dgm:pt modelId="{A93013D7-9CF2-4603-B389-8DBEF671F520}" type="pres">
      <dgm:prSet presAssocID="{9B46736D-25FE-4F7F-88D7-87DF357AC0D8}" presName="parTrans" presStyleLbl="sibTrans2D1" presStyleIdx="3" presStyleCnt="7"/>
      <dgm:spPr/>
      <dgm:t>
        <a:bodyPr/>
        <a:lstStyle/>
        <a:p>
          <a:endParaRPr lang="pl-PL"/>
        </a:p>
      </dgm:t>
    </dgm:pt>
    <dgm:pt modelId="{0C4E2DD7-3A0B-49C5-A58E-A4DA524E1FBB}" type="pres">
      <dgm:prSet presAssocID="{9B46736D-25FE-4F7F-88D7-87DF357AC0D8}" presName="connectorText" presStyleLbl="sibTrans2D1" presStyleIdx="3" presStyleCnt="7"/>
      <dgm:spPr/>
      <dgm:t>
        <a:bodyPr/>
        <a:lstStyle/>
        <a:p>
          <a:endParaRPr lang="pl-PL"/>
        </a:p>
      </dgm:t>
    </dgm:pt>
    <dgm:pt modelId="{D056449F-E7DA-4269-A4A7-053DDA6E6166}" type="pres">
      <dgm:prSet presAssocID="{FA885B21-3082-486F-BF35-5159FFEC25B1}" presName="node" presStyleLbl="node1" presStyleIdx="3" presStyleCnt="7">
        <dgm:presLayoutVars>
          <dgm:bulletEnabled val="1"/>
        </dgm:presLayoutVars>
      </dgm:prSet>
      <dgm:spPr/>
      <dgm:t>
        <a:bodyPr/>
        <a:lstStyle/>
        <a:p>
          <a:endParaRPr lang="pl-PL"/>
        </a:p>
      </dgm:t>
    </dgm:pt>
    <dgm:pt modelId="{40B7CAEB-87A6-4BBB-82D5-F52E07C14DEF}" type="pres">
      <dgm:prSet presAssocID="{59B0AEBF-684B-4759-92C4-D29E3E000C25}" presName="parTrans" presStyleLbl="sibTrans2D1" presStyleIdx="4" presStyleCnt="7"/>
      <dgm:spPr/>
      <dgm:t>
        <a:bodyPr/>
        <a:lstStyle/>
        <a:p>
          <a:endParaRPr lang="pl-PL"/>
        </a:p>
      </dgm:t>
    </dgm:pt>
    <dgm:pt modelId="{1CF91E98-1AAF-4CEB-91C7-AD976DA8036B}" type="pres">
      <dgm:prSet presAssocID="{59B0AEBF-684B-4759-92C4-D29E3E000C25}" presName="connectorText" presStyleLbl="sibTrans2D1" presStyleIdx="4" presStyleCnt="7"/>
      <dgm:spPr/>
      <dgm:t>
        <a:bodyPr/>
        <a:lstStyle/>
        <a:p>
          <a:endParaRPr lang="pl-PL"/>
        </a:p>
      </dgm:t>
    </dgm:pt>
    <dgm:pt modelId="{1FFE9BA2-DA54-4152-8336-226D2556E5C3}" type="pres">
      <dgm:prSet presAssocID="{60B67966-7AC3-4A6C-B3AA-ECB6D7ACEB29}" presName="node" presStyleLbl="node1" presStyleIdx="4" presStyleCnt="7">
        <dgm:presLayoutVars>
          <dgm:bulletEnabled val="1"/>
        </dgm:presLayoutVars>
      </dgm:prSet>
      <dgm:spPr/>
      <dgm:t>
        <a:bodyPr/>
        <a:lstStyle/>
        <a:p>
          <a:endParaRPr lang="pl-PL"/>
        </a:p>
      </dgm:t>
    </dgm:pt>
    <dgm:pt modelId="{530CA3BD-B0B7-4052-906F-BD3D7717CC35}" type="pres">
      <dgm:prSet presAssocID="{BCFF9320-3173-43C7-B9EE-28374AB43645}" presName="parTrans" presStyleLbl="sibTrans2D1" presStyleIdx="5" presStyleCnt="7"/>
      <dgm:spPr/>
      <dgm:t>
        <a:bodyPr/>
        <a:lstStyle/>
        <a:p>
          <a:endParaRPr lang="pl-PL"/>
        </a:p>
      </dgm:t>
    </dgm:pt>
    <dgm:pt modelId="{B223CE90-1983-407C-860B-56EDBEE5A662}" type="pres">
      <dgm:prSet presAssocID="{BCFF9320-3173-43C7-B9EE-28374AB43645}" presName="connectorText" presStyleLbl="sibTrans2D1" presStyleIdx="5" presStyleCnt="7"/>
      <dgm:spPr/>
      <dgm:t>
        <a:bodyPr/>
        <a:lstStyle/>
        <a:p>
          <a:endParaRPr lang="pl-PL"/>
        </a:p>
      </dgm:t>
    </dgm:pt>
    <dgm:pt modelId="{39110C19-30A8-42C1-82B9-2705E89CC88A}" type="pres">
      <dgm:prSet presAssocID="{D1DB0E19-9EF4-4750-BACB-F16172243F75}" presName="node" presStyleLbl="node1" presStyleIdx="5" presStyleCnt="7">
        <dgm:presLayoutVars>
          <dgm:bulletEnabled val="1"/>
        </dgm:presLayoutVars>
      </dgm:prSet>
      <dgm:spPr/>
      <dgm:t>
        <a:bodyPr/>
        <a:lstStyle/>
        <a:p>
          <a:endParaRPr lang="pl-PL"/>
        </a:p>
      </dgm:t>
    </dgm:pt>
    <dgm:pt modelId="{B8537A43-E722-4721-A11A-D0A69EA41752}" type="pres">
      <dgm:prSet presAssocID="{42BF6077-11BF-4B1F-97B5-46D5B1D98656}" presName="parTrans" presStyleLbl="sibTrans2D1" presStyleIdx="6" presStyleCnt="7"/>
      <dgm:spPr/>
      <dgm:t>
        <a:bodyPr/>
        <a:lstStyle/>
        <a:p>
          <a:endParaRPr lang="pl-PL"/>
        </a:p>
      </dgm:t>
    </dgm:pt>
    <dgm:pt modelId="{F0E76B76-EA1D-4864-9CCD-308DBD784DBB}" type="pres">
      <dgm:prSet presAssocID="{42BF6077-11BF-4B1F-97B5-46D5B1D98656}" presName="connectorText" presStyleLbl="sibTrans2D1" presStyleIdx="6" presStyleCnt="7"/>
      <dgm:spPr/>
      <dgm:t>
        <a:bodyPr/>
        <a:lstStyle/>
        <a:p>
          <a:endParaRPr lang="pl-PL"/>
        </a:p>
      </dgm:t>
    </dgm:pt>
    <dgm:pt modelId="{1280B773-1FC9-44E3-AA85-772D6DAB2364}" type="pres">
      <dgm:prSet presAssocID="{39403DA9-F02B-4822-BD44-9397F626548A}" presName="node" presStyleLbl="node1" presStyleIdx="6" presStyleCnt="7" custScaleX="109148">
        <dgm:presLayoutVars>
          <dgm:bulletEnabled val="1"/>
        </dgm:presLayoutVars>
      </dgm:prSet>
      <dgm:spPr/>
      <dgm:t>
        <a:bodyPr/>
        <a:lstStyle/>
        <a:p>
          <a:endParaRPr lang="pl-PL"/>
        </a:p>
      </dgm:t>
    </dgm:pt>
  </dgm:ptLst>
  <dgm:cxnLst>
    <dgm:cxn modelId="{71C61A6A-9FB2-4D94-B497-E231B89F8079}" type="presOf" srcId="{D1DB0E19-9EF4-4750-BACB-F16172243F75}" destId="{39110C19-30A8-42C1-82B9-2705E89CC88A}" srcOrd="0" destOrd="0" presId="urn:microsoft.com/office/officeart/2005/8/layout/radial5"/>
    <dgm:cxn modelId="{2C9C8636-E662-4945-A550-92859AD2F1E4}" type="presOf" srcId="{C8BCE243-9BAF-4CCB-BFD7-9A4196378E22}" destId="{31263C7D-FCA7-4B31-9FC1-E42D7229C607}" srcOrd="0" destOrd="0" presId="urn:microsoft.com/office/officeart/2005/8/layout/radial5"/>
    <dgm:cxn modelId="{A260204D-6D57-408D-A972-8C22074D9972}" type="presOf" srcId="{42BF6077-11BF-4B1F-97B5-46D5B1D98656}" destId="{B8537A43-E722-4721-A11A-D0A69EA41752}" srcOrd="0" destOrd="0" presId="urn:microsoft.com/office/officeart/2005/8/layout/radial5"/>
    <dgm:cxn modelId="{98756CB8-C5B5-40EB-8388-B86DBD295C99}" srcId="{801B6CE9-9681-4F3D-9656-E90D26F4EE83}" destId="{39403DA9-F02B-4822-BD44-9397F626548A}" srcOrd="6" destOrd="0" parTransId="{42BF6077-11BF-4B1F-97B5-46D5B1D98656}" sibTransId="{8E413B07-FE07-427F-AD77-CEA73A5B0F6A}"/>
    <dgm:cxn modelId="{A1C71550-0D11-4939-8728-E9C55AC669DE}" type="presOf" srcId="{9B46736D-25FE-4F7F-88D7-87DF357AC0D8}" destId="{A93013D7-9CF2-4603-B389-8DBEF671F520}" srcOrd="0" destOrd="0" presId="urn:microsoft.com/office/officeart/2005/8/layout/radial5"/>
    <dgm:cxn modelId="{0A0DEF03-B98C-4BB7-BCB6-F2237FA66352}" type="presOf" srcId="{60B67966-7AC3-4A6C-B3AA-ECB6D7ACEB29}" destId="{1FFE9BA2-DA54-4152-8336-226D2556E5C3}" srcOrd="0" destOrd="0" presId="urn:microsoft.com/office/officeart/2005/8/layout/radial5"/>
    <dgm:cxn modelId="{ED257E3A-57B9-4159-A420-6E379808A99A}" type="presOf" srcId="{FA885B21-3082-486F-BF35-5159FFEC25B1}" destId="{D056449F-E7DA-4269-A4A7-053DDA6E6166}" srcOrd="0" destOrd="0" presId="urn:microsoft.com/office/officeart/2005/8/layout/radial5"/>
    <dgm:cxn modelId="{239FDC31-4768-4FB7-B400-148163A9F25F}" srcId="{801B6CE9-9681-4F3D-9656-E90D26F4EE83}" destId="{60B67966-7AC3-4A6C-B3AA-ECB6D7ACEB29}" srcOrd="4" destOrd="0" parTransId="{59B0AEBF-684B-4759-92C4-D29E3E000C25}" sibTransId="{A7B79ABF-8222-4466-84A4-A0795C3D6A9E}"/>
    <dgm:cxn modelId="{8022A17E-D98B-4F0D-910F-95E2D97858FA}" type="presOf" srcId="{59B0AEBF-684B-4759-92C4-D29E3E000C25}" destId="{1CF91E98-1AAF-4CEB-91C7-AD976DA8036B}" srcOrd="1" destOrd="0" presId="urn:microsoft.com/office/officeart/2005/8/layout/radial5"/>
    <dgm:cxn modelId="{A0C10206-7F3C-4B40-8BB5-3D47990689E4}" type="presOf" srcId="{78A0349E-C658-4A28-B9DC-2009EE957885}" destId="{89B4E53E-0232-4A57-8095-E86AB28C7492}" srcOrd="0" destOrd="0" presId="urn:microsoft.com/office/officeart/2005/8/layout/radial5"/>
    <dgm:cxn modelId="{181148FE-CC32-4AB4-BD93-AF68E20BD32A}" srcId="{9F9B0A49-D5C8-4339-8030-343B289E12BB}" destId="{801B6CE9-9681-4F3D-9656-E90D26F4EE83}" srcOrd="0" destOrd="0" parTransId="{7696BEDB-6B0A-44F1-91AE-D7D28C2571D9}" sibTransId="{72A6C73F-60F0-4AC1-986E-62CEEEDB647F}"/>
    <dgm:cxn modelId="{7A3D657B-ED6D-4398-A659-2D465B0680F7}" type="presOf" srcId="{42BF6077-11BF-4B1F-97B5-46D5B1D98656}" destId="{F0E76B76-EA1D-4864-9CCD-308DBD784DBB}" srcOrd="1" destOrd="0" presId="urn:microsoft.com/office/officeart/2005/8/layout/radial5"/>
    <dgm:cxn modelId="{1F742EAC-9710-4479-9EF2-737D1B74D7A6}" type="presOf" srcId="{BCFF9320-3173-43C7-B9EE-28374AB43645}" destId="{530CA3BD-B0B7-4052-906F-BD3D7717CC35}" srcOrd="0" destOrd="0" presId="urn:microsoft.com/office/officeart/2005/8/layout/radial5"/>
    <dgm:cxn modelId="{F8D34300-7CF2-446B-9F7E-732BB340F06A}" type="presOf" srcId="{801B6CE9-9681-4F3D-9656-E90D26F4EE83}" destId="{BEC58E0E-4252-4C7B-8B04-98CA9AD02916}" srcOrd="0" destOrd="0" presId="urn:microsoft.com/office/officeart/2005/8/layout/radial5"/>
    <dgm:cxn modelId="{F46E2C38-0A37-4DF2-B685-7ED81EDEE451}" type="presOf" srcId="{7588F240-C0B2-48E5-8539-6AD3AC3F3260}" destId="{358BC4DB-9087-46BE-ABEC-A39380D998C7}" srcOrd="0" destOrd="0" presId="urn:microsoft.com/office/officeart/2005/8/layout/radial5"/>
    <dgm:cxn modelId="{35B74023-235E-42B8-A35C-6C52CFD18E71}" srcId="{801B6CE9-9681-4F3D-9656-E90D26F4EE83}" destId="{7588F240-C0B2-48E5-8539-6AD3AC3F3260}" srcOrd="1" destOrd="0" parTransId="{9683B1B3-D2D4-4A62-AD8B-1C8E263664A5}" sibTransId="{0BB1FC68-13DF-498B-83CB-54DA62F1DB0E}"/>
    <dgm:cxn modelId="{665E9BF1-15BC-4601-B3D3-1D89503CD030}" type="presOf" srcId="{16C13446-E288-419A-BD93-90DA7B7CFD40}" destId="{A056D9D7-F086-45EF-B2AC-2F0E3BB4B300}" srcOrd="0" destOrd="0" presId="urn:microsoft.com/office/officeart/2005/8/layout/radial5"/>
    <dgm:cxn modelId="{598CFC3F-373C-442F-8CAC-69D734A472EF}" type="presOf" srcId="{9683B1B3-D2D4-4A62-AD8B-1C8E263664A5}" destId="{4B1F81BD-C267-430B-9FEE-5B451DF3D6F2}" srcOrd="1" destOrd="0" presId="urn:microsoft.com/office/officeart/2005/8/layout/radial5"/>
    <dgm:cxn modelId="{E5E32F64-8145-472B-8401-1AC931103DAC}" srcId="{801B6CE9-9681-4F3D-9656-E90D26F4EE83}" destId="{D1DB0E19-9EF4-4750-BACB-F16172243F75}" srcOrd="5" destOrd="0" parTransId="{BCFF9320-3173-43C7-B9EE-28374AB43645}" sibTransId="{F1D4B187-07FF-499E-A5B7-0D42E549D569}"/>
    <dgm:cxn modelId="{E8C3A621-9DFF-4A9A-90B7-01945004E9DC}" type="presOf" srcId="{39403DA9-F02B-4822-BD44-9397F626548A}" destId="{1280B773-1FC9-44E3-AA85-772D6DAB2364}" srcOrd="0" destOrd="0" presId="urn:microsoft.com/office/officeart/2005/8/layout/radial5"/>
    <dgm:cxn modelId="{2B25FF2A-1B7E-4E9F-9438-CEB11069A55C}" srcId="{801B6CE9-9681-4F3D-9656-E90D26F4EE83}" destId="{FA885B21-3082-486F-BF35-5159FFEC25B1}" srcOrd="3" destOrd="0" parTransId="{9B46736D-25FE-4F7F-88D7-87DF357AC0D8}" sibTransId="{90FCAE5B-A3ED-4754-97DD-1B095098E99C}"/>
    <dgm:cxn modelId="{5D324114-03E4-4CBD-94A0-1D5C49DECFBA}" type="presOf" srcId="{78A0349E-C658-4A28-B9DC-2009EE957885}" destId="{E54BE5CA-6482-4C85-8420-107EDDEE9FD4}" srcOrd="1" destOrd="0" presId="urn:microsoft.com/office/officeart/2005/8/layout/radial5"/>
    <dgm:cxn modelId="{C4FE1191-C814-4910-BA7A-ABA953E1A168}" type="presOf" srcId="{9F9B0A49-D5C8-4339-8030-343B289E12BB}" destId="{24FDCE11-3FEF-4A95-A32D-34E235454837}" srcOrd="0" destOrd="0" presId="urn:microsoft.com/office/officeart/2005/8/layout/radial5"/>
    <dgm:cxn modelId="{7A78FCF7-83FF-4E2F-8089-46C31E1E2A44}" srcId="{801B6CE9-9681-4F3D-9656-E90D26F4EE83}" destId="{16C13446-E288-419A-BD93-90DA7B7CFD40}" srcOrd="2" destOrd="0" parTransId="{78A0349E-C658-4A28-B9DC-2009EE957885}" sibTransId="{B560FB16-8901-4044-9F2D-1A67192C5640}"/>
    <dgm:cxn modelId="{24E00026-C716-4294-9755-06688B7CC055}" srcId="{801B6CE9-9681-4F3D-9656-E90D26F4EE83}" destId="{C8BCE243-9BAF-4CCB-BFD7-9A4196378E22}" srcOrd="0" destOrd="0" parTransId="{0A6CD1F2-20F4-4AF6-A021-95EA1A7FEC00}" sibTransId="{A5FC6D31-6FC4-40E4-84A5-7C30C75B6347}"/>
    <dgm:cxn modelId="{9D245BD4-1C96-4748-9EE3-8966EF89C882}" type="presOf" srcId="{BCFF9320-3173-43C7-B9EE-28374AB43645}" destId="{B223CE90-1983-407C-860B-56EDBEE5A662}" srcOrd="1" destOrd="0" presId="urn:microsoft.com/office/officeart/2005/8/layout/radial5"/>
    <dgm:cxn modelId="{8D4452FB-D8A4-4DDC-B2C7-1D72D605EABE}" type="presOf" srcId="{0A6CD1F2-20F4-4AF6-A021-95EA1A7FEC00}" destId="{99F9E946-3B24-46DE-89AE-C0ED95330B02}" srcOrd="1" destOrd="0" presId="urn:microsoft.com/office/officeart/2005/8/layout/radial5"/>
    <dgm:cxn modelId="{7E4D62A1-E114-4638-988E-DBB69290E63F}" type="presOf" srcId="{59B0AEBF-684B-4759-92C4-D29E3E000C25}" destId="{40B7CAEB-87A6-4BBB-82D5-F52E07C14DEF}" srcOrd="0" destOrd="0" presId="urn:microsoft.com/office/officeart/2005/8/layout/radial5"/>
    <dgm:cxn modelId="{EBB3CB76-E230-4B36-A66A-2B6A878BAA78}" type="presOf" srcId="{0A6CD1F2-20F4-4AF6-A021-95EA1A7FEC00}" destId="{A7C4430D-8910-488C-BBCE-BFAEDF4CF964}" srcOrd="0" destOrd="0" presId="urn:microsoft.com/office/officeart/2005/8/layout/radial5"/>
    <dgm:cxn modelId="{C3600C46-83F5-4C0B-80A4-863DC891DD37}" type="presOf" srcId="{9B46736D-25FE-4F7F-88D7-87DF357AC0D8}" destId="{0C4E2DD7-3A0B-49C5-A58E-A4DA524E1FBB}" srcOrd="1" destOrd="0" presId="urn:microsoft.com/office/officeart/2005/8/layout/radial5"/>
    <dgm:cxn modelId="{B1FD2B42-9319-4230-8003-D662175E40C5}" type="presOf" srcId="{9683B1B3-D2D4-4A62-AD8B-1C8E263664A5}" destId="{03F5549F-EC06-42D8-9D59-54E0A193CC59}" srcOrd="0" destOrd="0" presId="urn:microsoft.com/office/officeart/2005/8/layout/radial5"/>
    <dgm:cxn modelId="{AD638B5D-E0B6-4449-836F-480A0BFF85E9}" type="presParOf" srcId="{24FDCE11-3FEF-4A95-A32D-34E235454837}" destId="{BEC58E0E-4252-4C7B-8B04-98CA9AD02916}" srcOrd="0" destOrd="0" presId="urn:microsoft.com/office/officeart/2005/8/layout/radial5"/>
    <dgm:cxn modelId="{1A0C3D85-BCF3-4378-AB62-F2095DE024CE}" type="presParOf" srcId="{24FDCE11-3FEF-4A95-A32D-34E235454837}" destId="{A7C4430D-8910-488C-BBCE-BFAEDF4CF964}" srcOrd="1" destOrd="0" presId="urn:microsoft.com/office/officeart/2005/8/layout/radial5"/>
    <dgm:cxn modelId="{359512A3-E7A9-4110-B266-71F88A2B6F56}" type="presParOf" srcId="{A7C4430D-8910-488C-BBCE-BFAEDF4CF964}" destId="{99F9E946-3B24-46DE-89AE-C0ED95330B02}" srcOrd="0" destOrd="0" presId="urn:microsoft.com/office/officeart/2005/8/layout/radial5"/>
    <dgm:cxn modelId="{E8037FF0-9E41-4AE9-A563-6EF994516EE2}" type="presParOf" srcId="{24FDCE11-3FEF-4A95-A32D-34E235454837}" destId="{31263C7D-FCA7-4B31-9FC1-E42D7229C607}" srcOrd="2" destOrd="0" presId="urn:microsoft.com/office/officeart/2005/8/layout/radial5"/>
    <dgm:cxn modelId="{D7F4F9C9-F0FA-4D74-B710-9A280D468DAD}" type="presParOf" srcId="{24FDCE11-3FEF-4A95-A32D-34E235454837}" destId="{03F5549F-EC06-42D8-9D59-54E0A193CC59}" srcOrd="3" destOrd="0" presId="urn:microsoft.com/office/officeart/2005/8/layout/radial5"/>
    <dgm:cxn modelId="{486293F9-2534-461B-BC62-566522CB366D}" type="presParOf" srcId="{03F5549F-EC06-42D8-9D59-54E0A193CC59}" destId="{4B1F81BD-C267-430B-9FEE-5B451DF3D6F2}" srcOrd="0" destOrd="0" presId="urn:microsoft.com/office/officeart/2005/8/layout/radial5"/>
    <dgm:cxn modelId="{51985605-2C05-4C28-85FD-A24082D593EA}" type="presParOf" srcId="{24FDCE11-3FEF-4A95-A32D-34E235454837}" destId="{358BC4DB-9087-46BE-ABEC-A39380D998C7}" srcOrd="4" destOrd="0" presId="urn:microsoft.com/office/officeart/2005/8/layout/radial5"/>
    <dgm:cxn modelId="{92084D8A-9379-49FE-9DC9-CEFF877C8F32}" type="presParOf" srcId="{24FDCE11-3FEF-4A95-A32D-34E235454837}" destId="{89B4E53E-0232-4A57-8095-E86AB28C7492}" srcOrd="5" destOrd="0" presId="urn:microsoft.com/office/officeart/2005/8/layout/radial5"/>
    <dgm:cxn modelId="{AEEB0D0A-57B3-4CC4-A715-06B96D73AED8}" type="presParOf" srcId="{89B4E53E-0232-4A57-8095-E86AB28C7492}" destId="{E54BE5CA-6482-4C85-8420-107EDDEE9FD4}" srcOrd="0" destOrd="0" presId="urn:microsoft.com/office/officeart/2005/8/layout/radial5"/>
    <dgm:cxn modelId="{7333AC31-002B-4A6A-9D11-CA63F3519A07}" type="presParOf" srcId="{24FDCE11-3FEF-4A95-A32D-34E235454837}" destId="{A056D9D7-F086-45EF-B2AC-2F0E3BB4B300}" srcOrd="6" destOrd="0" presId="urn:microsoft.com/office/officeart/2005/8/layout/radial5"/>
    <dgm:cxn modelId="{5E8C8FD5-465E-417B-B7EC-4F16BEC939B1}" type="presParOf" srcId="{24FDCE11-3FEF-4A95-A32D-34E235454837}" destId="{A93013D7-9CF2-4603-B389-8DBEF671F520}" srcOrd="7" destOrd="0" presId="urn:microsoft.com/office/officeart/2005/8/layout/radial5"/>
    <dgm:cxn modelId="{C2E09FA7-8FD3-41AA-8360-6DF58D62D878}" type="presParOf" srcId="{A93013D7-9CF2-4603-B389-8DBEF671F520}" destId="{0C4E2DD7-3A0B-49C5-A58E-A4DA524E1FBB}" srcOrd="0" destOrd="0" presId="urn:microsoft.com/office/officeart/2005/8/layout/radial5"/>
    <dgm:cxn modelId="{C99682D3-4BE0-4EAF-9A4E-97AE1A6A5DE9}" type="presParOf" srcId="{24FDCE11-3FEF-4A95-A32D-34E235454837}" destId="{D056449F-E7DA-4269-A4A7-053DDA6E6166}" srcOrd="8" destOrd="0" presId="urn:microsoft.com/office/officeart/2005/8/layout/radial5"/>
    <dgm:cxn modelId="{910BF3BF-64F1-4F4B-B8A9-DED16FEF4439}" type="presParOf" srcId="{24FDCE11-3FEF-4A95-A32D-34E235454837}" destId="{40B7CAEB-87A6-4BBB-82D5-F52E07C14DEF}" srcOrd="9" destOrd="0" presId="urn:microsoft.com/office/officeart/2005/8/layout/radial5"/>
    <dgm:cxn modelId="{6A969B14-1890-495F-B8E0-533E8D5F19DC}" type="presParOf" srcId="{40B7CAEB-87A6-4BBB-82D5-F52E07C14DEF}" destId="{1CF91E98-1AAF-4CEB-91C7-AD976DA8036B}" srcOrd="0" destOrd="0" presId="urn:microsoft.com/office/officeart/2005/8/layout/radial5"/>
    <dgm:cxn modelId="{E0C3ACB4-9956-4219-97F0-227C2F33EE73}" type="presParOf" srcId="{24FDCE11-3FEF-4A95-A32D-34E235454837}" destId="{1FFE9BA2-DA54-4152-8336-226D2556E5C3}" srcOrd="10" destOrd="0" presId="urn:microsoft.com/office/officeart/2005/8/layout/radial5"/>
    <dgm:cxn modelId="{55FE2609-DAD7-4263-BF18-170E08557068}" type="presParOf" srcId="{24FDCE11-3FEF-4A95-A32D-34E235454837}" destId="{530CA3BD-B0B7-4052-906F-BD3D7717CC35}" srcOrd="11" destOrd="0" presId="urn:microsoft.com/office/officeart/2005/8/layout/radial5"/>
    <dgm:cxn modelId="{5E5CB6AE-D146-4928-A4E9-288982600E73}" type="presParOf" srcId="{530CA3BD-B0B7-4052-906F-BD3D7717CC35}" destId="{B223CE90-1983-407C-860B-56EDBEE5A662}" srcOrd="0" destOrd="0" presId="urn:microsoft.com/office/officeart/2005/8/layout/radial5"/>
    <dgm:cxn modelId="{1C53CFD3-B6CC-43C7-BE61-7DB9B7B3DA5F}" type="presParOf" srcId="{24FDCE11-3FEF-4A95-A32D-34E235454837}" destId="{39110C19-30A8-42C1-82B9-2705E89CC88A}" srcOrd="12" destOrd="0" presId="urn:microsoft.com/office/officeart/2005/8/layout/radial5"/>
    <dgm:cxn modelId="{174DC57F-E457-48AD-BD0C-F4A79C9F8249}" type="presParOf" srcId="{24FDCE11-3FEF-4A95-A32D-34E235454837}" destId="{B8537A43-E722-4721-A11A-D0A69EA41752}" srcOrd="13" destOrd="0" presId="urn:microsoft.com/office/officeart/2005/8/layout/radial5"/>
    <dgm:cxn modelId="{E27AD896-DEE5-43EF-8D46-63F4D353FE9C}" type="presParOf" srcId="{B8537A43-E722-4721-A11A-D0A69EA41752}" destId="{F0E76B76-EA1D-4864-9CCD-308DBD784DBB}" srcOrd="0" destOrd="0" presId="urn:microsoft.com/office/officeart/2005/8/layout/radial5"/>
    <dgm:cxn modelId="{4EDF7182-19AB-4893-8DCE-9B55D9C98738}" type="presParOf" srcId="{24FDCE11-3FEF-4A95-A32D-34E235454837}" destId="{1280B773-1FC9-44E3-AA85-772D6DAB2364}"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F202E-7714-493F-86CC-1ED4DB20490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E175966D-0BB6-4452-9971-5FCEC4AEE472}">
      <dgm:prSet phldrT="[Text]" custT="1"/>
      <dgm:spPr>
        <a:noFill/>
        <a:ln>
          <a:noFill/>
        </a:ln>
      </dgm:spPr>
      <dgm:t>
        <a:bodyPr/>
        <a:lstStyle/>
        <a:p>
          <a:r>
            <a:rPr lang="pl-PL" sz="2400" dirty="0" smtClean="0">
              <a:solidFill>
                <a:srgbClr val="E96F28"/>
              </a:solidFill>
            </a:rPr>
            <a:t>Zleceniodawca –  </a:t>
          </a:r>
        </a:p>
        <a:p>
          <a:r>
            <a:rPr lang="pl-PL" sz="2400" dirty="0" smtClean="0">
              <a:solidFill>
                <a:srgbClr val="E96F28"/>
              </a:solidFill>
            </a:rPr>
            <a:t>Powiatowy Urząd Pracy w Skierniewicach</a:t>
          </a:r>
          <a:endParaRPr lang="ru-RU" sz="2400" dirty="0">
            <a:solidFill>
              <a:srgbClr val="E96F28"/>
            </a:solidFill>
          </a:endParaRPr>
        </a:p>
      </dgm:t>
    </dgm:pt>
    <dgm:pt modelId="{6FCAA776-4B91-48CD-9FAB-1376BC69DAF6}" type="parTrans" cxnId="{E6921F2D-A684-4399-994E-DAC0E3BB3748}">
      <dgm:prSet/>
      <dgm:spPr/>
      <dgm:t>
        <a:bodyPr/>
        <a:lstStyle/>
        <a:p>
          <a:endParaRPr lang="ru-RU" sz="2400"/>
        </a:p>
      </dgm:t>
    </dgm:pt>
    <dgm:pt modelId="{53B54639-8F8C-4FEA-ACE7-812BE1A88B9C}" type="sibTrans" cxnId="{E6921F2D-A684-4399-994E-DAC0E3BB3748}">
      <dgm:prSet/>
      <dgm:spPr>
        <a:solidFill>
          <a:srgbClr val="E96F28"/>
        </a:solidFill>
        <a:ln>
          <a:solidFill>
            <a:srgbClr val="E96F28"/>
          </a:solidFill>
        </a:ln>
      </dgm:spPr>
      <dgm:t>
        <a:bodyPr/>
        <a:lstStyle/>
        <a:p>
          <a:endParaRPr lang="ru-RU" sz="2400"/>
        </a:p>
      </dgm:t>
    </dgm:pt>
    <dgm:pt modelId="{0CAB57EE-414C-4CC3-BA53-A93DD152B3CF}">
      <dgm:prSet phldrT="[Text]" custT="1"/>
      <dgm:spPr>
        <a:noFill/>
        <a:ln>
          <a:noFill/>
        </a:ln>
      </dgm:spPr>
      <dgm:t>
        <a:bodyPr/>
        <a:lstStyle/>
        <a:p>
          <a:r>
            <a:rPr lang="pl-PL" sz="2400" dirty="0" smtClean="0">
              <a:solidFill>
                <a:srgbClr val="E96F28"/>
              </a:solidFill>
            </a:rPr>
            <a:t>Wykonawca – </a:t>
          </a:r>
        </a:p>
        <a:p>
          <a:r>
            <a:rPr lang="pl-PL" sz="2400" dirty="0" smtClean="0">
              <a:solidFill>
                <a:srgbClr val="E96F28"/>
              </a:solidFill>
            </a:rPr>
            <a:t>Instytut Nauk Społeczno-Ekonomicznych</a:t>
          </a:r>
          <a:endParaRPr lang="ru-RU" sz="2400" dirty="0">
            <a:solidFill>
              <a:srgbClr val="E96F28"/>
            </a:solidFill>
          </a:endParaRPr>
        </a:p>
      </dgm:t>
    </dgm:pt>
    <dgm:pt modelId="{7B496BC0-909B-442C-893E-EB4D87C7AA1A}" type="parTrans" cxnId="{16267ACC-2799-44F8-8D10-A80BF41FC2D6}">
      <dgm:prSet/>
      <dgm:spPr/>
      <dgm:t>
        <a:bodyPr/>
        <a:lstStyle/>
        <a:p>
          <a:endParaRPr lang="ru-RU" sz="2400"/>
        </a:p>
      </dgm:t>
    </dgm:pt>
    <dgm:pt modelId="{24BE0D7C-1E9A-4163-80E1-4184015081D3}" type="sibTrans" cxnId="{16267ACC-2799-44F8-8D10-A80BF41FC2D6}">
      <dgm:prSet/>
      <dgm:spPr/>
      <dgm:t>
        <a:bodyPr/>
        <a:lstStyle/>
        <a:p>
          <a:endParaRPr lang="ru-RU" sz="2400"/>
        </a:p>
      </dgm:t>
    </dgm:pt>
    <dgm:pt modelId="{9BA8BB40-8B19-4580-80D3-47A4B05BA0B2}">
      <dgm:prSet phldrT="[Text]" custT="1"/>
      <dgm:spPr>
        <a:noFill/>
        <a:ln>
          <a:noFill/>
        </a:ln>
      </dgm:spPr>
      <dgm:t>
        <a:bodyPr/>
        <a:lstStyle/>
        <a:p>
          <a:r>
            <a:rPr lang="pl-PL" sz="2400" dirty="0" smtClean="0">
              <a:solidFill>
                <a:srgbClr val="E96F28"/>
              </a:solidFill>
            </a:rPr>
            <a:t>Czas realizacji: lipiec – wrzesień 2012</a:t>
          </a:r>
          <a:endParaRPr lang="ru-RU" sz="2400" dirty="0">
            <a:solidFill>
              <a:srgbClr val="E96F28"/>
            </a:solidFill>
          </a:endParaRPr>
        </a:p>
      </dgm:t>
    </dgm:pt>
    <dgm:pt modelId="{98D2863B-C4EF-4C34-BB90-89F4035E5148}" type="parTrans" cxnId="{5E9B0A54-E98E-481A-A664-9DC587E54FF9}">
      <dgm:prSet/>
      <dgm:spPr/>
      <dgm:t>
        <a:bodyPr/>
        <a:lstStyle/>
        <a:p>
          <a:endParaRPr lang="ru-RU" sz="2400"/>
        </a:p>
      </dgm:t>
    </dgm:pt>
    <dgm:pt modelId="{FC1087CC-0E57-4A8F-AFE3-F73F0A4D74D1}" type="sibTrans" cxnId="{5E9B0A54-E98E-481A-A664-9DC587E54FF9}">
      <dgm:prSet/>
      <dgm:spPr/>
      <dgm:t>
        <a:bodyPr/>
        <a:lstStyle/>
        <a:p>
          <a:endParaRPr lang="ru-RU" sz="2400"/>
        </a:p>
      </dgm:t>
    </dgm:pt>
    <dgm:pt modelId="{5692800A-2BB7-42C8-AF0E-B98857C2D6D0}" type="pres">
      <dgm:prSet presAssocID="{018F202E-7714-493F-86CC-1ED4DB20490B}" presName="Name0" presStyleCnt="0">
        <dgm:presLayoutVars>
          <dgm:chMax val="7"/>
          <dgm:chPref val="7"/>
          <dgm:dir/>
        </dgm:presLayoutVars>
      </dgm:prSet>
      <dgm:spPr/>
      <dgm:t>
        <a:bodyPr/>
        <a:lstStyle/>
        <a:p>
          <a:endParaRPr lang="pl-PL"/>
        </a:p>
      </dgm:t>
    </dgm:pt>
    <dgm:pt modelId="{68D6B00C-D9E1-497C-876F-7243B31C5822}" type="pres">
      <dgm:prSet presAssocID="{018F202E-7714-493F-86CC-1ED4DB20490B}" presName="Name1" presStyleCnt="0"/>
      <dgm:spPr/>
    </dgm:pt>
    <dgm:pt modelId="{7A3B064A-00AD-458E-AB8D-2919367A1232}" type="pres">
      <dgm:prSet presAssocID="{018F202E-7714-493F-86CC-1ED4DB20490B}" presName="cycle" presStyleCnt="0"/>
      <dgm:spPr/>
    </dgm:pt>
    <dgm:pt modelId="{4FF9BAC1-F862-40E0-A2F4-D5310901E0AC}" type="pres">
      <dgm:prSet presAssocID="{018F202E-7714-493F-86CC-1ED4DB20490B}" presName="srcNode" presStyleLbl="node1" presStyleIdx="0" presStyleCnt="3"/>
      <dgm:spPr/>
    </dgm:pt>
    <dgm:pt modelId="{53761045-31B5-4049-B331-0B3394E988DA}" type="pres">
      <dgm:prSet presAssocID="{018F202E-7714-493F-86CC-1ED4DB20490B}" presName="conn" presStyleLbl="parChTrans1D2" presStyleIdx="0" presStyleCnt="1"/>
      <dgm:spPr/>
      <dgm:t>
        <a:bodyPr/>
        <a:lstStyle/>
        <a:p>
          <a:endParaRPr lang="pl-PL"/>
        </a:p>
      </dgm:t>
    </dgm:pt>
    <dgm:pt modelId="{B0565AC3-DE64-4479-878F-6D0619C1532E}" type="pres">
      <dgm:prSet presAssocID="{018F202E-7714-493F-86CC-1ED4DB20490B}" presName="extraNode" presStyleLbl="node1" presStyleIdx="0" presStyleCnt="3"/>
      <dgm:spPr/>
    </dgm:pt>
    <dgm:pt modelId="{4ECE086C-3A2D-434F-A285-408C14D8EC41}" type="pres">
      <dgm:prSet presAssocID="{018F202E-7714-493F-86CC-1ED4DB20490B}" presName="dstNode" presStyleLbl="node1" presStyleIdx="0" presStyleCnt="3"/>
      <dgm:spPr/>
    </dgm:pt>
    <dgm:pt modelId="{153897EA-1118-4429-B727-BEC6AC2972B0}" type="pres">
      <dgm:prSet presAssocID="{E175966D-0BB6-4452-9971-5FCEC4AEE472}" presName="text_1" presStyleLbl="node1" presStyleIdx="0" presStyleCnt="3">
        <dgm:presLayoutVars>
          <dgm:bulletEnabled val="1"/>
        </dgm:presLayoutVars>
      </dgm:prSet>
      <dgm:spPr/>
      <dgm:t>
        <a:bodyPr/>
        <a:lstStyle/>
        <a:p>
          <a:endParaRPr lang="pl-PL"/>
        </a:p>
      </dgm:t>
    </dgm:pt>
    <dgm:pt modelId="{29FAF2EF-8091-417E-AF1E-429362A9B157}" type="pres">
      <dgm:prSet presAssocID="{E175966D-0BB6-4452-9971-5FCEC4AEE472}" presName="accent_1" presStyleCnt="0"/>
      <dgm:spPr/>
    </dgm:pt>
    <dgm:pt modelId="{4356A764-F722-4CDB-A9AE-F3AA894A54FA}" type="pres">
      <dgm:prSet presAssocID="{E175966D-0BB6-4452-9971-5FCEC4AEE472}" presName="accentRepeatNode" presStyleLbl="solidFgAcc1" presStyleIdx="0" presStyleCnt="3"/>
      <dgm:spPr>
        <a:blipFill rotWithShape="0">
          <a:blip xmlns:r="http://schemas.openxmlformats.org/officeDocument/2006/relationships" r:embed="rId1"/>
          <a:stretch>
            <a:fillRect/>
          </a:stretch>
        </a:blipFill>
        <a:ln>
          <a:solidFill>
            <a:srgbClr val="E96F28"/>
          </a:solidFill>
        </a:ln>
      </dgm:spPr>
      <dgm:t>
        <a:bodyPr/>
        <a:lstStyle/>
        <a:p>
          <a:endParaRPr lang="pl-PL"/>
        </a:p>
      </dgm:t>
    </dgm:pt>
    <dgm:pt modelId="{A7A42FCE-8461-4881-B513-2D43BE7B6B46}" type="pres">
      <dgm:prSet presAssocID="{0CAB57EE-414C-4CC3-BA53-A93DD152B3CF}" presName="text_2" presStyleLbl="node1" presStyleIdx="1" presStyleCnt="3">
        <dgm:presLayoutVars>
          <dgm:bulletEnabled val="1"/>
        </dgm:presLayoutVars>
      </dgm:prSet>
      <dgm:spPr/>
      <dgm:t>
        <a:bodyPr/>
        <a:lstStyle/>
        <a:p>
          <a:endParaRPr lang="pl-PL"/>
        </a:p>
      </dgm:t>
    </dgm:pt>
    <dgm:pt modelId="{5BEB92F8-4204-4D64-A7CC-42C25389EF04}" type="pres">
      <dgm:prSet presAssocID="{0CAB57EE-414C-4CC3-BA53-A93DD152B3CF}" presName="accent_2" presStyleCnt="0"/>
      <dgm:spPr/>
    </dgm:pt>
    <dgm:pt modelId="{6A4AF2D9-85B9-4EBD-8E96-5F0CBA62D7D2}" type="pres">
      <dgm:prSet presAssocID="{0CAB57EE-414C-4CC3-BA53-A93DD152B3CF}" presName="accentRepeatNode" presStyleLbl="solidFgAcc1" presStyleIdx="1" presStyleCnt="3"/>
      <dgm:spPr>
        <a:blipFill rotWithShape="0">
          <a:blip xmlns:r="http://schemas.openxmlformats.org/officeDocument/2006/relationships" r:embed="rId2"/>
          <a:stretch>
            <a:fillRect/>
          </a:stretch>
        </a:blipFill>
        <a:ln>
          <a:solidFill>
            <a:srgbClr val="E96F28"/>
          </a:solidFill>
        </a:ln>
      </dgm:spPr>
      <dgm:t>
        <a:bodyPr/>
        <a:lstStyle/>
        <a:p>
          <a:endParaRPr lang="pl-PL"/>
        </a:p>
      </dgm:t>
    </dgm:pt>
    <dgm:pt modelId="{EE8DB120-703D-42FC-8B9C-E639379CAF16}" type="pres">
      <dgm:prSet presAssocID="{9BA8BB40-8B19-4580-80D3-47A4B05BA0B2}" presName="text_3" presStyleLbl="node1" presStyleIdx="2" presStyleCnt="3">
        <dgm:presLayoutVars>
          <dgm:bulletEnabled val="1"/>
        </dgm:presLayoutVars>
      </dgm:prSet>
      <dgm:spPr/>
      <dgm:t>
        <a:bodyPr/>
        <a:lstStyle/>
        <a:p>
          <a:endParaRPr lang="pl-PL"/>
        </a:p>
      </dgm:t>
    </dgm:pt>
    <dgm:pt modelId="{CC14B9F2-95F8-4503-8201-FE0052624383}" type="pres">
      <dgm:prSet presAssocID="{9BA8BB40-8B19-4580-80D3-47A4B05BA0B2}" presName="accent_3" presStyleCnt="0"/>
      <dgm:spPr/>
    </dgm:pt>
    <dgm:pt modelId="{D5D5865E-C4A2-47A7-AC13-F380EA7A7CFC}" type="pres">
      <dgm:prSet presAssocID="{9BA8BB40-8B19-4580-80D3-47A4B05BA0B2}" presName="accentRepeatNode" presStyleLbl="solidFgAcc1" presStyleIdx="2" presStyleCnt="3"/>
      <dgm:spPr>
        <a:blipFill rotWithShape="0">
          <a:blip xmlns:r="http://schemas.openxmlformats.org/officeDocument/2006/relationships" r:embed="rId3"/>
          <a:stretch>
            <a:fillRect/>
          </a:stretch>
        </a:blipFill>
        <a:ln>
          <a:solidFill>
            <a:srgbClr val="E96F28"/>
          </a:solidFill>
        </a:ln>
      </dgm:spPr>
      <dgm:t>
        <a:bodyPr/>
        <a:lstStyle/>
        <a:p>
          <a:endParaRPr lang="pl-PL"/>
        </a:p>
      </dgm:t>
    </dgm:pt>
  </dgm:ptLst>
  <dgm:cxnLst>
    <dgm:cxn modelId="{34E5DF1E-30F7-49D4-AD00-168C9620D3F3}" type="presOf" srcId="{9BA8BB40-8B19-4580-80D3-47A4B05BA0B2}" destId="{EE8DB120-703D-42FC-8B9C-E639379CAF16}" srcOrd="0" destOrd="0" presId="urn:microsoft.com/office/officeart/2008/layout/VerticalCurvedList"/>
    <dgm:cxn modelId="{E6921F2D-A684-4399-994E-DAC0E3BB3748}" srcId="{018F202E-7714-493F-86CC-1ED4DB20490B}" destId="{E175966D-0BB6-4452-9971-5FCEC4AEE472}" srcOrd="0" destOrd="0" parTransId="{6FCAA776-4B91-48CD-9FAB-1376BC69DAF6}" sibTransId="{53B54639-8F8C-4FEA-ACE7-812BE1A88B9C}"/>
    <dgm:cxn modelId="{AD0185A9-5BA3-49BA-83E9-0B1D56CAD8E5}" type="presOf" srcId="{018F202E-7714-493F-86CC-1ED4DB20490B}" destId="{5692800A-2BB7-42C8-AF0E-B98857C2D6D0}" srcOrd="0" destOrd="0" presId="urn:microsoft.com/office/officeart/2008/layout/VerticalCurvedList"/>
    <dgm:cxn modelId="{14A79E3F-E130-41CE-A35E-5D8FB153BF98}" type="presOf" srcId="{53B54639-8F8C-4FEA-ACE7-812BE1A88B9C}" destId="{53761045-31B5-4049-B331-0B3394E988DA}" srcOrd="0" destOrd="0" presId="urn:microsoft.com/office/officeart/2008/layout/VerticalCurvedList"/>
    <dgm:cxn modelId="{41DE2B3B-8BC5-4BD7-AD18-80F0EF82E630}" type="presOf" srcId="{E175966D-0BB6-4452-9971-5FCEC4AEE472}" destId="{153897EA-1118-4429-B727-BEC6AC2972B0}" srcOrd="0" destOrd="0" presId="urn:microsoft.com/office/officeart/2008/layout/VerticalCurvedList"/>
    <dgm:cxn modelId="{16267ACC-2799-44F8-8D10-A80BF41FC2D6}" srcId="{018F202E-7714-493F-86CC-1ED4DB20490B}" destId="{0CAB57EE-414C-4CC3-BA53-A93DD152B3CF}" srcOrd="1" destOrd="0" parTransId="{7B496BC0-909B-442C-893E-EB4D87C7AA1A}" sibTransId="{24BE0D7C-1E9A-4163-80E1-4184015081D3}"/>
    <dgm:cxn modelId="{9A2E59C2-0069-4406-AB59-B79CB5F91A90}" type="presOf" srcId="{0CAB57EE-414C-4CC3-BA53-A93DD152B3CF}" destId="{A7A42FCE-8461-4881-B513-2D43BE7B6B46}" srcOrd="0" destOrd="0" presId="urn:microsoft.com/office/officeart/2008/layout/VerticalCurvedList"/>
    <dgm:cxn modelId="{5E9B0A54-E98E-481A-A664-9DC587E54FF9}" srcId="{018F202E-7714-493F-86CC-1ED4DB20490B}" destId="{9BA8BB40-8B19-4580-80D3-47A4B05BA0B2}" srcOrd="2" destOrd="0" parTransId="{98D2863B-C4EF-4C34-BB90-89F4035E5148}" sibTransId="{FC1087CC-0E57-4A8F-AFE3-F73F0A4D74D1}"/>
    <dgm:cxn modelId="{2A01BEAB-5F45-4E91-B797-54875A4264DF}" type="presParOf" srcId="{5692800A-2BB7-42C8-AF0E-B98857C2D6D0}" destId="{68D6B00C-D9E1-497C-876F-7243B31C5822}" srcOrd="0" destOrd="0" presId="urn:microsoft.com/office/officeart/2008/layout/VerticalCurvedList"/>
    <dgm:cxn modelId="{F1F7581C-7A09-4021-8995-C87B687C1AE3}" type="presParOf" srcId="{68D6B00C-D9E1-497C-876F-7243B31C5822}" destId="{7A3B064A-00AD-458E-AB8D-2919367A1232}" srcOrd="0" destOrd="0" presId="urn:microsoft.com/office/officeart/2008/layout/VerticalCurvedList"/>
    <dgm:cxn modelId="{455776DA-1EDF-4DAD-8120-294027A9FB24}" type="presParOf" srcId="{7A3B064A-00AD-458E-AB8D-2919367A1232}" destId="{4FF9BAC1-F862-40E0-A2F4-D5310901E0AC}" srcOrd="0" destOrd="0" presId="urn:microsoft.com/office/officeart/2008/layout/VerticalCurvedList"/>
    <dgm:cxn modelId="{B5DC620E-A0F7-4C27-AF3A-313C1EB247C8}" type="presParOf" srcId="{7A3B064A-00AD-458E-AB8D-2919367A1232}" destId="{53761045-31B5-4049-B331-0B3394E988DA}" srcOrd="1" destOrd="0" presId="urn:microsoft.com/office/officeart/2008/layout/VerticalCurvedList"/>
    <dgm:cxn modelId="{D452CD6D-89C6-402A-A6FC-E33165EB9301}" type="presParOf" srcId="{7A3B064A-00AD-458E-AB8D-2919367A1232}" destId="{B0565AC3-DE64-4479-878F-6D0619C1532E}" srcOrd="2" destOrd="0" presId="urn:microsoft.com/office/officeart/2008/layout/VerticalCurvedList"/>
    <dgm:cxn modelId="{46A20DBE-EB64-4EC2-8A2B-7AC5E44E164C}" type="presParOf" srcId="{7A3B064A-00AD-458E-AB8D-2919367A1232}" destId="{4ECE086C-3A2D-434F-A285-408C14D8EC41}" srcOrd="3" destOrd="0" presId="urn:microsoft.com/office/officeart/2008/layout/VerticalCurvedList"/>
    <dgm:cxn modelId="{39BBE5D3-CE50-4E61-9B18-3BFDC9957647}" type="presParOf" srcId="{68D6B00C-D9E1-497C-876F-7243B31C5822}" destId="{153897EA-1118-4429-B727-BEC6AC2972B0}" srcOrd="1" destOrd="0" presId="urn:microsoft.com/office/officeart/2008/layout/VerticalCurvedList"/>
    <dgm:cxn modelId="{18321A4E-8F80-468A-904C-09868308DD41}" type="presParOf" srcId="{68D6B00C-D9E1-497C-876F-7243B31C5822}" destId="{29FAF2EF-8091-417E-AF1E-429362A9B157}" srcOrd="2" destOrd="0" presId="urn:microsoft.com/office/officeart/2008/layout/VerticalCurvedList"/>
    <dgm:cxn modelId="{641C6248-A5A5-48EE-81DF-AC1F86FA5CC3}" type="presParOf" srcId="{29FAF2EF-8091-417E-AF1E-429362A9B157}" destId="{4356A764-F722-4CDB-A9AE-F3AA894A54FA}" srcOrd="0" destOrd="0" presId="urn:microsoft.com/office/officeart/2008/layout/VerticalCurvedList"/>
    <dgm:cxn modelId="{3C4C8645-D180-4C46-8BF7-EACC5AED878E}" type="presParOf" srcId="{68D6B00C-D9E1-497C-876F-7243B31C5822}" destId="{A7A42FCE-8461-4881-B513-2D43BE7B6B46}" srcOrd="3" destOrd="0" presId="urn:microsoft.com/office/officeart/2008/layout/VerticalCurvedList"/>
    <dgm:cxn modelId="{DEB8319E-190D-4CC1-B6CC-CE32B33C6490}" type="presParOf" srcId="{68D6B00C-D9E1-497C-876F-7243B31C5822}" destId="{5BEB92F8-4204-4D64-A7CC-42C25389EF04}" srcOrd="4" destOrd="0" presId="urn:microsoft.com/office/officeart/2008/layout/VerticalCurvedList"/>
    <dgm:cxn modelId="{F62331AD-7FA7-43DC-87D1-17BE8075F444}" type="presParOf" srcId="{5BEB92F8-4204-4D64-A7CC-42C25389EF04}" destId="{6A4AF2D9-85B9-4EBD-8E96-5F0CBA62D7D2}" srcOrd="0" destOrd="0" presId="urn:microsoft.com/office/officeart/2008/layout/VerticalCurvedList"/>
    <dgm:cxn modelId="{B4971633-F58F-45F7-B9BB-A465C2979B3E}" type="presParOf" srcId="{68D6B00C-D9E1-497C-876F-7243B31C5822}" destId="{EE8DB120-703D-42FC-8B9C-E639379CAF16}" srcOrd="5" destOrd="0" presId="urn:microsoft.com/office/officeart/2008/layout/VerticalCurvedList"/>
    <dgm:cxn modelId="{EE9D7EAB-4419-41CA-9BDD-20E29FF064E8}" type="presParOf" srcId="{68D6B00C-D9E1-497C-876F-7243B31C5822}" destId="{CC14B9F2-95F8-4503-8201-FE0052624383}" srcOrd="6" destOrd="0" presId="urn:microsoft.com/office/officeart/2008/layout/VerticalCurvedList"/>
    <dgm:cxn modelId="{B64FDA14-74F4-4890-B359-68339CD22290}" type="presParOf" srcId="{CC14B9F2-95F8-4503-8201-FE0052624383}" destId="{D5D5865E-C4A2-47A7-AC13-F380EA7A7CFC}"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07F79-66BD-4D98-BD72-840746F3EC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E4A1CF8F-B2AC-4F38-898C-4EB1B46A7339}">
      <dgm:prSet phldrT="[Tekst]" custT="1"/>
      <dgm:spPr>
        <a:solidFill>
          <a:srgbClr val="E96F28"/>
        </a:solidFill>
      </dgm:spPr>
      <dgm:t>
        <a:bodyPr/>
        <a:lstStyle/>
        <a:p>
          <a:pPr algn="ctr"/>
          <a:r>
            <a:rPr lang="pl-PL" sz="3300" dirty="0" smtClean="0"/>
            <a:t>Określenie wpływu utworzenia uzdrowiska </a:t>
          </a:r>
          <a:br>
            <a:rPr lang="pl-PL" sz="3300" dirty="0" smtClean="0"/>
          </a:br>
          <a:r>
            <a:rPr lang="pl-PL" sz="3300" dirty="0" smtClean="0"/>
            <a:t>na lokalny rynek pracy oraz rozwój </a:t>
          </a:r>
          <a:br>
            <a:rPr lang="pl-PL" sz="3300" dirty="0" smtClean="0"/>
          </a:br>
          <a:r>
            <a:rPr lang="pl-PL" sz="3300" dirty="0" smtClean="0"/>
            <a:t>społeczno-gospodarczy regionu</a:t>
          </a:r>
          <a:endParaRPr lang="pl-PL" sz="3300" dirty="0"/>
        </a:p>
      </dgm:t>
    </dgm:pt>
    <dgm:pt modelId="{D6CBB079-543E-40A9-8404-00E38AACA7DD}" type="parTrans" cxnId="{ABC59C53-96B4-4159-8DD5-FB23FDEA5A29}">
      <dgm:prSet/>
      <dgm:spPr/>
      <dgm:t>
        <a:bodyPr/>
        <a:lstStyle/>
        <a:p>
          <a:endParaRPr lang="pl-PL"/>
        </a:p>
      </dgm:t>
    </dgm:pt>
    <dgm:pt modelId="{18CADB89-75EF-46A4-8FA4-2C3BC47BA0FE}" type="sibTrans" cxnId="{ABC59C53-96B4-4159-8DD5-FB23FDEA5A29}">
      <dgm:prSet/>
      <dgm:spPr/>
      <dgm:t>
        <a:bodyPr/>
        <a:lstStyle/>
        <a:p>
          <a:endParaRPr lang="pl-PL"/>
        </a:p>
      </dgm:t>
    </dgm:pt>
    <dgm:pt modelId="{F24AE708-C043-492C-97B7-BDC85D74E992}">
      <dgm:prSet phldrT="[Tekst]" custT="1"/>
      <dgm:spPr/>
      <dgm:t>
        <a:bodyPr/>
        <a:lstStyle/>
        <a:p>
          <a:pPr>
            <a:spcBef>
              <a:spcPts val="600"/>
            </a:spcBef>
          </a:pPr>
          <a:r>
            <a:rPr lang="pl-PL" sz="2600" dirty="0" smtClean="0"/>
            <a:t>analiza bieżącej sytuacji społeczno-gospodarczej miasta Skierniewice oraz gminy Maków, </a:t>
          </a:r>
          <a:endParaRPr lang="pl-PL" sz="2600" dirty="0"/>
        </a:p>
      </dgm:t>
    </dgm:pt>
    <dgm:pt modelId="{533E4F19-A99F-41E7-B85F-0A6559B2B467}" type="parTrans" cxnId="{34A0FC0E-0B4C-44B7-A01A-7346380DB2F7}">
      <dgm:prSet/>
      <dgm:spPr/>
      <dgm:t>
        <a:bodyPr/>
        <a:lstStyle/>
        <a:p>
          <a:endParaRPr lang="pl-PL"/>
        </a:p>
      </dgm:t>
    </dgm:pt>
    <dgm:pt modelId="{D720E77E-A5E5-4C0B-9768-810A53D599FB}" type="sibTrans" cxnId="{34A0FC0E-0B4C-44B7-A01A-7346380DB2F7}">
      <dgm:prSet/>
      <dgm:spPr/>
      <dgm:t>
        <a:bodyPr/>
        <a:lstStyle/>
        <a:p>
          <a:endParaRPr lang="pl-PL"/>
        </a:p>
      </dgm:t>
    </dgm:pt>
    <dgm:pt modelId="{A9021402-958D-4EC8-8693-E33E2CC400C1}">
      <dgm:prSet custT="1"/>
      <dgm:spPr/>
      <dgm:t>
        <a:bodyPr/>
        <a:lstStyle/>
        <a:p>
          <a:pPr>
            <a:spcBef>
              <a:spcPct val="0"/>
            </a:spcBef>
          </a:pPr>
          <a:r>
            <a:rPr lang="pl-PL" sz="2600" dirty="0" smtClean="0"/>
            <a:t>potencjał rynku pracy miasta Skierniewice oraz powiatu skierniewickiego,</a:t>
          </a:r>
        </a:p>
      </dgm:t>
    </dgm:pt>
    <dgm:pt modelId="{A1808076-1862-411F-AE83-8AC92B6D109B}" type="parTrans" cxnId="{7C7CD8AF-9C2B-49F5-8141-9A3C3E8297F8}">
      <dgm:prSet/>
      <dgm:spPr/>
      <dgm:t>
        <a:bodyPr/>
        <a:lstStyle/>
        <a:p>
          <a:endParaRPr lang="pl-PL"/>
        </a:p>
      </dgm:t>
    </dgm:pt>
    <dgm:pt modelId="{7808DBD3-DBF1-4E34-982A-75922E4340E6}" type="sibTrans" cxnId="{7C7CD8AF-9C2B-49F5-8141-9A3C3E8297F8}">
      <dgm:prSet/>
      <dgm:spPr/>
      <dgm:t>
        <a:bodyPr/>
        <a:lstStyle/>
        <a:p>
          <a:endParaRPr lang="pl-PL"/>
        </a:p>
      </dgm:t>
    </dgm:pt>
    <dgm:pt modelId="{0C349DDF-0CD9-41A3-823E-9B700E102F84}">
      <dgm:prSet custT="1"/>
      <dgm:spPr/>
      <dgm:t>
        <a:bodyPr/>
        <a:lstStyle/>
        <a:p>
          <a:pPr>
            <a:spcBef>
              <a:spcPct val="0"/>
            </a:spcBef>
          </a:pPr>
          <a:r>
            <a:rPr lang="pl-PL" sz="2600" dirty="0" smtClean="0"/>
            <a:t>analiza koncepcji powstania uzdrowiska.</a:t>
          </a:r>
        </a:p>
      </dgm:t>
    </dgm:pt>
    <dgm:pt modelId="{E17886D6-5499-42BA-BA84-4BD513AAD98B}" type="parTrans" cxnId="{6392DAB0-F2FD-4C5C-B310-2AF9C3BCAFD0}">
      <dgm:prSet/>
      <dgm:spPr/>
      <dgm:t>
        <a:bodyPr/>
        <a:lstStyle/>
        <a:p>
          <a:endParaRPr lang="pl-PL"/>
        </a:p>
      </dgm:t>
    </dgm:pt>
    <dgm:pt modelId="{21E99782-E712-4DBF-9816-2C84F3E46E96}" type="sibTrans" cxnId="{6392DAB0-F2FD-4C5C-B310-2AF9C3BCAFD0}">
      <dgm:prSet/>
      <dgm:spPr/>
      <dgm:t>
        <a:bodyPr/>
        <a:lstStyle/>
        <a:p>
          <a:endParaRPr lang="pl-PL"/>
        </a:p>
      </dgm:t>
    </dgm:pt>
    <dgm:pt modelId="{50B3447A-0ECF-491B-A5E4-3BC6DBFD99A5}" type="pres">
      <dgm:prSet presAssocID="{26107F79-66BD-4D98-BD72-840746F3EC39}" presName="linear" presStyleCnt="0">
        <dgm:presLayoutVars>
          <dgm:animLvl val="lvl"/>
          <dgm:resizeHandles val="exact"/>
        </dgm:presLayoutVars>
      </dgm:prSet>
      <dgm:spPr/>
      <dgm:t>
        <a:bodyPr/>
        <a:lstStyle/>
        <a:p>
          <a:endParaRPr lang="pl-PL"/>
        </a:p>
      </dgm:t>
    </dgm:pt>
    <dgm:pt modelId="{A7778E4F-53FD-40F6-85B8-53B9D1EB85DA}" type="pres">
      <dgm:prSet presAssocID="{E4A1CF8F-B2AC-4F38-898C-4EB1B46A7339}" presName="parentText" presStyleLbl="node1" presStyleIdx="0" presStyleCnt="1">
        <dgm:presLayoutVars>
          <dgm:chMax val="0"/>
          <dgm:bulletEnabled val="1"/>
        </dgm:presLayoutVars>
      </dgm:prSet>
      <dgm:spPr/>
      <dgm:t>
        <a:bodyPr/>
        <a:lstStyle/>
        <a:p>
          <a:endParaRPr lang="pl-PL"/>
        </a:p>
      </dgm:t>
    </dgm:pt>
    <dgm:pt modelId="{3F47D30A-A2CB-45A3-9E79-73B2FD251E0A}" type="pres">
      <dgm:prSet presAssocID="{E4A1CF8F-B2AC-4F38-898C-4EB1B46A7339}" presName="childText" presStyleLbl="revTx" presStyleIdx="0" presStyleCnt="1">
        <dgm:presLayoutVars>
          <dgm:bulletEnabled val="1"/>
        </dgm:presLayoutVars>
      </dgm:prSet>
      <dgm:spPr/>
      <dgm:t>
        <a:bodyPr/>
        <a:lstStyle/>
        <a:p>
          <a:endParaRPr lang="pl-PL"/>
        </a:p>
      </dgm:t>
    </dgm:pt>
  </dgm:ptLst>
  <dgm:cxnLst>
    <dgm:cxn modelId="{34A0FC0E-0B4C-44B7-A01A-7346380DB2F7}" srcId="{E4A1CF8F-B2AC-4F38-898C-4EB1B46A7339}" destId="{F24AE708-C043-492C-97B7-BDC85D74E992}" srcOrd="0" destOrd="0" parTransId="{533E4F19-A99F-41E7-B85F-0A6559B2B467}" sibTransId="{D720E77E-A5E5-4C0B-9768-810A53D599FB}"/>
    <dgm:cxn modelId="{7342C8D8-1562-4EE4-AA82-987EA8C7B138}" type="presOf" srcId="{F24AE708-C043-492C-97B7-BDC85D74E992}" destId="{3F47D30A-A2CB-45A3-9E79-73B2FD251E0A}" srcOrd="0" destOrd="0" presId="urn:microsoft.com/office/officeart/2005/8/layout/vList2"/>
    <dgm:cxn modelId="{6C23687A-2AB5-4686-80A8-77F05D871750}" type="presOf" srcId="{A9021402-958D-4EC8-8693-E33E2CC400C1}" destId="{3F47D30A-A2CB-45A3-9E79-73B2FD251E0A}" srcOrd="0" destOrd="1" presId="urn:microsoft.com/office/officeart/2005/8/layout/vList2"/>
    <dgm:cxn modelId="{6392DAB0-F2FD-4C5C-B310-2AF9C3BCAFD0}" srcId="{E4A1CF8F-B2AC-4F38-898C-4EB1B46A7339}" destId="{0C349DDF-0CD9-41A3-823E-9B700E102F84}" srcOrd="2" destOrd="0" parTransId="{E17886D6-5499-42BA-BA84-4BD513AAD98B}" sibTransId="{21E99782-E712-4DBF-9816-2C84F3E46E96}"/>
    <dgm:cxn modelId="{FA526C17-FA4F-4A7C-B709-D3854AD2AA12}" type="presOf" srcId="{0C349DDF-0CD9-41A3-823E-9B700E102F84}" destId="{3F47D30A-A2CB-45A3-9E79-73B2FD251E0A}" srcOrd="0" destOrd="2" presId="urn:microsoft.com/office/officeart/2005/8/layout/vList2"/>
    <dgm:cxn modelId="{EE8FED20-B855-4ABE-8B0F-93A66AD4A9E3}" type="presOf" srcId="{26107F79-66BD-4D98-BD72-840746F3EC39}" destId="{50B3447A-0ECF-491B-A5E4-3BC6DBFD99A5}" srcOrd="0" destOrd="0" presId="urn:microsoft.com/office/officeart/2005/8/layout/vList2"/>
    <dgm:cxn modelId="{02BD80E1-5A0B-4146-8B2E-4922768FD778}" type="presOf" srcId="{E4A1CF8F-B2AC-4F38-898C-4EB1B46A7339}" destId="{A7778E4F-53FD-40F6-85B8-53B9D1EB85DA}" srcOrd="0" destOrd="0" presId="urn:microsoft.com/office/officeart/2005/8/layout/vList2"/>
    <dgm:cxn modelId="{ABC59C53-96B4-4159-8DD5-FB23FDEA5A29}" srcId="{26107F79-66BD-4D98-BD72-840746F3EC39}" destId="{E4A1CF8F-B2AC-4F38-898C-4EB1B46A7339}" srcOrd="0" destOrd="0" parTransId="{D6CBB079-543E-40A9-8404-00E38AACA7DD}" sibTransId="{18CADB89-75EF-46A4-8FA4-2C3BC47BA0FE}"/>
    <dgm:cxn modelId="{7C7CD8AF-9C2B-49F5-8141-9A3C3E8297F8}" srcId="{E4A1CF8F-B2AC-4F38-898C-4EB1B46A7339}" destId="{A9021402-958D-4EC8-8693-E33E2CC400C1}" srcOrd="1" destOrd="0" parTransId="{A1808076-1862-411F-AE83-8AC92B6D109B}" sibTransId="{7808DBD3-DBF1-4E34-982A-75922E4340E6}"/>
    <dgm:cxn modelId="{0BB0BD27-F1E5-4C1C-8A5A-636B03D2BC18}" type="presParOf" srcId="{50B3447A-0ECF-491B-A5E4-3BC6DBFD99A5}" destId="{A7778E4F-53FD-40F6-85B8-53B9D1EB85DA}" srcOrd="0" destOrd="0" presId="urn:microsoft.com/office/officeart/2005/8/layout/vList2"/>
    <dgm:cxn modelId="{7EFE34FF-5338-4CD0-BD84-02B4E934288F}" type="presParOf" srcId="{50B3447A-0ECF-491B-A5E4-3BC6DBFD99A5}" destId="{3F47D30A-A2CB-45A3-9E79-73B2FD251E0A}"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F2D12B-7DE4-4A18-8B6F-89E8587885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0BE99F2-4C29-477D-AA0F-4FA34E67B575}">
      <dgm:prSet phldrT="[Tekst]" custT="1"/>
      <dgm:spPr>
        <a:solidFill>
          <a:srgbClr val="E96F28"/>
        </a:solidFill>
      </dgm:spPr>
      <dgm:t>
        <a:bodyPr/>
        <a:lstStyle/>
        <a:p>
          <a:r>
            <a:rPr lang="pl-PL" sz="1900" dirty="0" smtClean="0"/>
            <a:t>Wpływ utworzenia uzdrowiska na lokalny rynek pracy</a:t>
          </a:r>
          <a:endParaRPr lang="pl-PL" sz="1900" dirty="0"/>
        </a:p>
      </dgm:t>
    </dgm:pt>
    <dgm:pt modelId="{187EA3A0-956C-4BD7-AE86-ACAFAB67E000}" type="parTrans" cxnId="{CE9CD320-C644-44B9-A8D4-33BCF63E27AE}">
      <dgm:prSet/>
      <dgm:spPr/>
      <dgm:t>
        <a:bodyPr/>
        <a:lstStyle/>
        <a:p>
          <a:endParaRPr lang="pl-PL"/>
        </a:p>
      </dgm:t>
    </dgm:pt>
    <dgm:pt modelId="{51EB6484-0B26-493A-AC0C-9EBC0785E3B9}" type="sibTrans" cxnId="{CE9CD320-C644-44B9-A8D4-33BCF63E27AE}">
      <dgm:prSet/>
      <dgm:spPr/>
      <dgm:t>
        <a:bodyPr/>
        <a:lstStyle/>
        <a:p>
          <a:endParaRPr lang="pl-PL"/>
        </a:p>
      </dgm:t>
    </dgm:pt>
    <dgm:pt modelId="{CA8D65B7-6F35-415D-B897-A915C2401315}">
      <dgm:prSet phldrT="[Tekst]" custT="1"/>
      <dgm:spPr>
        <a:solidFill>
          <a:srgbClr val="E96F28"/>
        </a:solidFill>
      </dgm:spPr>
      <dgm:t>
        <a:bodyPr/>
        <a:lstStyle/>
        <a:p>
          <a:r>
            <a:rPr lang="pl-PL" sz="1900" dirty="0" smtClean="0"/>
            <a:t>Uzdrowisko a rozwój przedsiębiorczości</a:t>
          </a:r>
          <a:endParaRPr lang="pl-PL" sz="1900" dirty="0"/>
        </a:p>
      </dgm:t>
    </dgm:pt>
    <dgm:pt modelId="{2D105372-D775-4C35-ABE4-E7BE9603FC40}" type="parTrans" cxnId="{F7D07786-FDEB-4450-849B-EEC992FEB848}">
      <dgm:prSet/>
      <dgm:spPr/>
      <dgm:t>
        <a:bodyPr/>
        <a:lstStyle/>
        <a:p>
          <a:endParaRPr lang="pl-PL"/>
        </a:p>
      </dgm:t>
    </dgm:pt>
    <dgm:pt modelId="{A0004CBE-F898-4CCE-B728-21C7FCED9E3F}" type="sibTrans" cxnId="{F7D07786-FDEB-4450-849B-EEC992FEB848}">
      <dgm:prSet/>
      <dgm:spPr/>
      <dgm:t>
        <a:bodyPr/>
        <a:lstStyle/>
        <a:p>
          <a:endParaRPr lang="pl-PL"/>
        </a:p>
      </dgm:t>
    </dgm:pt>
    <dgm:pt modelId="{7D9F3A02-A379-4F33-A461-DC99FAD0924F}">
      <dgm:prSet phldrT="[Tekst]"/>
      <dgm:spPr>
        <a:solidFill>
          <a:srgbClr val="E96F28"/>
        </a:solidFill>
      </dgm:spPr>
      <dgm:t>
        <a:bodyPr/>
        <a:lstStyle/>
        <a:p>
          <a:r>
            <a:rPr lang="pl-PL" dirty="0" smtClean="0"/>
            <a:t>Wpływ otworzenia uzdrowiska na szkolnictwo </a:t>
          </a:r>
          <a:r>
            <a:rPr lang="pl-PL" dirty="0" err="1" smtClean="0"/>
            <a:t>ponadgimnazjalne</a:t>
          </a:r>
          <a:endParaRPr lang="pl-PL" dirty="0"/>
        </a:p>
      </dgm:t>
    </dgm:pt>
    <dgm:pt modelId="{90910807-9F47-4C90-A4DB-5F42C3AAD704}" type="parTrans" cxnId="{6FF99BA2-396E-47E1-95B2-3EF124DE3B37}">
      <dgm:prSet/>
      <dgm:spPr/>
      <dgm:t>
        <a:bodyPr/>
        <a:lstStyle/>
        <a:p>
          <a:endParaRPr lang="pl-PL"/>
        </a:p>
      </dgm:t>
    </dgm:pt>
    <dgm:pt modelId="{35447101-58A5-4B19-AA2C-544DCAD8583B}" type="sibTrans" cxnId="{6FF99BA2-396E-47E1-95B2-3EF124DE3B37}">
      <dgm:prSet/>
      <dgm:spPr/>
      <dgm:t>
        <a:bodyPr/>
        <a:lstStyle/>
        <a:p>
          <a:endParaRPr lang="pl-PL"/>
        </a:p>
      </dgm:t>
    </dgm:pt>
    <dgm:pt modelId="{9EF8D6D4-08D9-4144-B813-B5977BFF1C5F}">
      <dgm:prSet/>
      <dgm:spPr>
        <a:solidFill>
          <a:schemeClr val="lt1">
            <a:hueOff val="0"/>
            <a:satOff val="0"/>
            <a:lumOff val="0"/>
            <a:alpha val="0"/>
          </a:schemeClr>
        </a:solidFill>
        <a:ln>
          <a:solidFill>
            <a:srgbClr val="E96F28"/>
          </a:solidFill>
        </a:ln>
      </dgm:spPr>
      <dgm:t>
        <a:bodyPr/>
        <a:lstStyle/>
        <a:p>
          <a:r>
            <a:rPr lang="pl-PL" dirty="0" smtClean="0"/>
            <a:t>szanse i zagrożenia dla lokalnego rynku pracy,</a:t>
          </a:r>
          <a:endParaRPr lang="pl-PL" dirty="0"/>
        </a:p>
      </dgm:t>
    </dgm:pt>
    <dgm:pt modelId="{E852FD48-218F-479E-8C60-282BD1D4F49E}" type="parTrans" cxnId="{366748B4-07F4-474B-9A8D-37B0F8E9A262}">
      <dgm:prSet/>
      <dgm:spPr/>
      <dgm:t>
        <a:bodyPr/>
        <a:lstStyle/>
        <a:p>
          <a:endParaRPr lang="pl-PL"/>
        </a:p>
      </dgm:t>
    </dgm:pt>
    <dgm:pt modelId="{5B8B0A43-0C2C-4E55-90E4-29355EC906D7}" type="sibTrans" cxnId="{366748B4-07F4-474B-9A8D-37B0F8E9A262}">
      <dgm:prSet/>
      <dgm:spPr/>
      <dgm:t>
        <a:bodyPr/>
        <a:lstStyle/>
        <a:p>
          <a:endParaRPr lang="pl-PL"/>
        </a:p>
      </dgm:t>
    </dgm:pt>
    <dgm:pt modelId="{661F64E9-64AA-4D8F-A9FA-900B698BCFD8}">
      <dgm:prSet/>
      <dgm:spPr>
        <a:solidFill>
          <a:schemeClr val="lt1">
            <a:hueOff val="0"/>
            <a:satOff val="0"/>
            <a:lumOff val="0"/>
            <a:alpha val="0"/>
          </a:schemeClr>
        </a:solidFill>
        <a:ln>
          <a:solidFill>
            <a:srgbClr val="E96F28"/>
          </a:solidFill>
        </a:ln>
      </dgm:spPr>
      <dgm:t>
        <a:bodyPr/>
        <a:lstStyle/>
        <a:p>
          <a:r>
            <a:rPr lang="pl-PL" dirty="0" smtClean="0"/>
            <a:t>prognoza zarunienia.</a:t>
          </a:r>
          <a:endParaRPr lang="pl-PL" dirty="0"/>
        </a:p>
      </dgm:t>
    </dgm:pt>
    <dgm:pt modelId="{763A5FBA-1B27-414E-ADC7-94F42D450C9B}" type="parTrans" cxnId="{2CEA3252-7B36-41B9-940F-EE423B681ADD}">
      <dgm:prSet/>
      <dgm:spPr/>
      <dgm:t>
        <a:bodyPr/>
        <a:lstStyle/>
        <a:p>
          <a:endParaRPr lang="pl-PL"/>
        </a:p>
      </dgm:t>
    </dgm:pt>
    <dgm:pt modelId="{A3C58BA8-47BE-45BA-B33A-A18FAE1CC250}" type="sibTrans" cxnId="{2CEA3252-7B36-41B9-940F-EE423B681ADD}">
      <dgm:prSet/>
      <dgm:spPr/>
      <dgm:t>
        <a:bodyPr/>
        <a:lstStyle/>
        <a:p>
          <a:endParaRPr lang="pl-PL"/>
        </a:p>
      </dgm:t>
    </dgm:pt>
    <dgm:pt modelId="{9E731831-D58B-40C9-9E55-2EBCD39B585A}">
      <dgm:prSet/>
      <dgm:spPr>
        <a:solidFill>
          <a:schemeClr val="lt1">
            <a:hueOff val="0"/>
            <a:satOff val="0"/>
            <a:lumOff val="0"/>
            <a:alpha val="0"/>
          </a:schemeClr>
        </a:solidFill>
        <a:ln>
          <a:solidFill>
            <a:srgbClr val="E96F28"/>
          </a:solidFill>
        </a:ln>
      </dgm:spPr>
      <dgm:t>
        <a:bodyPr/>
        <a:lstStyle/>
        <a:p>
          <a:r>
            <a:rPr lang="pl-PL" dirty="0" smtClean="0"/>
            <a:t>szanse i zagrożenia dla lokalnej przedsiębiorczości,</a:t>
          </a:r>
          <a:endParaRPr lang="pl-PL" dirty="0"/>
        </a:p>
      </dgm:t>
    </dgm:pt>
    <dgm:pt modelId="{18C3C393-EC11-49B6-8052-C75F02702988}" type="parTrans" cxnId="{D2189674-7556-4FAE-9955-A697CBDE6262}">
      <dgm:prSet/>
      <dgm:spPr/>
      <dgm:t>
        <a:bodyPr/>
        <a:lstStyle/>
        <a:p>
          <a:endParaRPr lang="pl-PL"/>
        </a:p>
      </dgm:t>
    </dgm:pt>
    <dgm:pt modelId="{4CA01AEA-3EC3-45C4-989E-3C0B384A6464}" type="sibTrans" cxnId="{D2189674-7556-4FAE-9955-A697CBDE6262}">
      <dgm:prSet/>
      <dgm:spPr/>
      <dgm:t>
        <a:bodyPr/>
        <a:lstStyle/>
        <a:p>
          <a:endParaRPr lang="pl-PL"/>
        </a:p>
      </dgm:t>
    </dgm:pt>
    <dgm:pt modelId="{20F0D67B-296D-45B9-88DC-FDBD1FA8BAEB}">
      <dgm:prSet/>
      <dgm:spPr>
        <a:solidFill>
          <a:schemeClr val="lt1">
            <a:hueOff val="0"/>
            <a:satOff val="0"/>
            <a:lumOff val="0"/>
            <a:alpha val="0"/>
          </a:schemeClr>
        </a:solidFill>
        <a:ln>
          <a:solidFill>
            <a:srgbClr val="E96F28"/>
          </a:solidFill>
        </a:ln>
      </dgm:spPr>
      <dgm:t>
        <a:bodyPr/>
        <a:lstStyle/>
        <a:p>
          <a:r>
            <a:rPr lang="pl-PL" dirty="0" smtClean="0"/>
            <a:t> prognoza liczby podmiotów gospodarczych.</a:t>
          </a:r>
          <a:endParaRPr lang="pl-PL" dirty="0"/>
        </a:p>
      </dgm:t>
    </dgm:pt>
    <dgm:pt modelId="{84153086-D323-4ADC-BF42-EAAFFA9692D4}" type="parTrans" cxnId="{F461F457-6D78-4290-AA01-9816C027F51E}">
      <dgm:prSet/>
      <dgm:spPr/>
      <dgm:t>
        <a:bodyPr/>
        <a:lstStyle/>
        <a:p>
          <a:endParaRPr lang="pl-PL"/>
        </a:p>
      </dgm:t>
    </dgm:pt>
    <dgm:pt modelId="{32C59717-9426-46A9-9CF8-1FDEF017E727}" type="sibTrans" cxnId="{F461F457-6D78-4290-AA01-9816C027F51E}">
      <dgm:prSet/>
      <dgm:spPr/>
      <dgm:t>
        <a:bodyPr/>
        <a:lstStyle/>
        <a:p>
          <a:endParaRPr lang="pl-PL"/>
        </a:p>
      </dgm:t>
    </dgm:pt>
    <dgm:pt modelId="{469EECEF-53B2-4E52-9C56-B90CE0C100CA}">
      <dgm:prSet/>
      <dgm:spPr>
        <a:solidFill>
          <a:schemeClr val="lt1">
            <a:hueOff val="0"/>
            <a:satOff val="0"/>
            <a:lumOff val="0"/>
            <a:alpha val="0"/>
          </a:schemeClr>
        </a:solidFill>
        <a:ln>
          <a:solidFill>
            <a:srgbClr val="E96F28"/>
          </a:solidFill>
        </a:ln>
      </dgm:spPr>
      <dgm:t>
        <a:bodyPr/>
        <a:lstStyle/>
        <a:p>
          <a:r>
            <a:rPr lang="pl-PL" dirty="0" smtClean="0"/>
            <a:t>system szkolnictwa </a:t>
          </a:r>
          <a:r>
            <a:rPr lang="pl-PL" dirty="0" err="1" smtClean="0"/>
            <a:t>ponadgimnazjalnego</a:t>
          </a:r>
          <a:r>
            <a:rPr lang="pl-PL" dirty="0" smtClean="0"/>
            <a:t> w Skierniewicach oraz powiecie skierniewickim,</a:t>
          </a:r>
          <a:endParaRPr lang="pl-PL" dirty="0"/>
        </a:p>
      </dgm:t>
    </dgm:pt>
    <dgm:pt modelId="{C6216505-11DE-412D-AC58-9E8145176F1C}" type="parTrans" cxnId="{2AC6840D-A191-4E50-A2CF-0CBCFE623BAB}">
      <dgm:prSet/>
      <dgm:spPr/>
      <dgm:t>
        <a:bodyPr/>
        <a:lstStyle/>
        <a:p>
          <a:endParaRPr lang="pl-PL"/>
        </a:p>
      </dgm:t>
    </dgm:pt>
    <dgm:pt modelId="{A876F5ED-E756-47FB-9905-3508E0DAE956}" type="sibTrans" cxnId="{2AC6840D-A191-4E50-A2CF-0CBCFE623BAB}">
      <dgm:prSet/>
      <dgm:spPr/>
      <dgm:t>
        <a:bodyPr/>
        <a:lstStyle/>
        <a:p>
          <a:endParaRPr lang="pl-PL"/>
        </a:p>
      </dgm:t>
    </dgm:pt>
    <dgm:pt modelId="{16FB97F2-9541-4CE1-AD97-79C1B9E70E59}">
      <dgm:prSet/>
      <dgm:spPr>
        <a:solidFill>
          <a:schemeClr val="lt1">
            <a:hueOff val="0"/>
            <a:satOff val="0"/>
            <a:lumOff val="0"/>
            <a:alpha val="0"/>
          </a:schemeClr>
        </a:solidFill>
        <a:ln>
          <a:solidFill>
            <a:srgbClr val="E96F28"/>
          </a:solidFill>
        </a:ln>
      </dgm:spPr>
      <dgm:t>
        <a:bodyPr/>
        <a:lstStyle/>
        <a:p>
          <a:r>
            <a:rPr lang="pl-PL" dirty="0" smtClean="0"/>
            <a:t>możliwości rozwoju szkolnictwa </a:t>
          </a:r>
          <a:r>
            <a:rPr lang="pl-PL" dirty="0" err="1" smtClean="0"/>
            <a:t>ponadgimnazjalnego</a:t>
          </a:r>
          <a:r>
            <a:rPr lang="pl-PL" dirty="0" smtClean="0"/>
            <a:t> związanych z powstaniem uzdrowiska.</a:t>
          </a:r>
          <a:endParaRPr lang="pl-PL" dirty="0"/>
        </a:p>
      </dgm:t>
    </dgm:pt>
    <dgm:pt modelId="{618FBDC6-6865-49FD-9784-CF5CE5A3C24B}" type="parTrans" cxnId="{12654079-BC96-4364-B1FE-A087E13CC7FD}">
      <dgm:prSet/>
      <dgm:spPr/>
      <dgm:t>
        <a:bodyPr/>
        <a:lstStyle/>
        <a:p>
          <a:endParaRPr lang="pl-PL"/>
        </a:p>
      </dgm:t>
    </dgm:pt>
    <dgm:pt modelId="{4C082F86-07C3-49D7-BCC1-F0E3C5A44707}" type="sibTrans" cxnId="{12654079-BC96-4364-B1FE-A087E13CC7FD}">
      <dgm:prSet/>
      <dgm:spPr/>
      <dgm:t>
        <a:bodyPr/>
        <a:lstStyle/>
        <a:p>
          <a:endParaRPr lang="pl-PL"/>
        </a:p>
      </dgm:t>
    </dgm:pt>
    <dgm:pt modelId="{FED1E7E6-440F-4532-9759-8262C635A24C}" type="pres">
      <dgm:prSet presAssocID="{27F2D12B-7DE4-4A18-8B6F-89E858788545}" presName="linear" presStyleCnt="0">
        <dgm:presLayoutVars>
          <dgm:dir/>
          <dgm:animLvl val="lvl"/>
          <dgm:resizeHandles val="exact"/>
        </dgm:presLayoutVars>
      </dgm:prSet>
      <dgm:spPr/>
      <dgm:t>
        <a:bodyPr/>
        <a:lstStyle/>
        <a:p>
          <a:endParaRPr lang="pl-PL"/>
        </a:p>
      </dgm:t>
    </dgm:pt>
    <dgm:pt modelId="{BE5BAE5F-719E-4392-89F5-8CDDF17005B1}" type="pres">
      <dgm:prSet presAssocID="{80BE99F2-4C29-477D-AA0F-4FA34E67B575}" presName="parentLin" presStyleCnt="0"/>
      <dgm:spPr/>
    </dgm:pt>
    <dgm:pt modelId="{311BD6B4-8C5E-4E88-A740-C1E9642DA05F}" type="pres">
      <dgm:prSet presAssocID="{80BE99F2-4C29-477D-AA0F-4FA34E67B575}" presName="parentLeftMargin" presStyleLbl="node1" presStyleIdx="0" presStyleCnt="3"/>
      <dgm:spPr/>
      <dgm:t>
        <a:bodyPr/>
        <a:lstStyle/>
        <a:p>
          <a:endParaRPr lang="pl-PL"/>
        </a:p>
      </dgm:t>
    </dgm:pt>
    <dgm:pt modelId="{961A2BDB-4ABA-4E97-94CD-0F1D675D144F}" type="pres">
      <dgm:prSet presAssocID="{80BE99F2-4C29-477D-AA0F-4FA34E67B575}" presName="parentText" presStyleLbl="node1" presStyleIdx="0" presStyleCnt="3">
        <dgm:presLayoutVars>
          <dgm:chMax val="0"/>
          <dgm:bulletEnabled val="1"/>
        </dgm:presLayoutVars>
      </dgm:prSet>
      <dgm:spPr/>
      <dgm:t>
        <a:bodyPr/>
        <a:lstStyle/>
        <a:p>
          <a:endParaRPr lang="pl-PL"/>
        </a:p>
      </dgm:t>
    </dgm:pt>
    <dgm:pt modelId="{9FB9450C-30E6-4849-B38A-8821EA182A5C}" type="pres">
      <dgm:prSet presAssocID="{80BE99F2-4C29-477D-AA0F-4FA34E67B575}" presName="negativeSpace" presStyleCnt="0"/>
      <dgm:spPr/>
    </dgm:pt>
    <dgm:pt modelId="{FE7AB572-876C-4BB1-B707-4A7C92DF6DAD}" type="pres">
      <dgm:prSet presAssocID="{80BE99F2-4C29-477D-AA0F-4FA34E67B575}" presName="childText" presStyleLbl="conFgAcc1" presStyleIdx="0" presStyleCnt="3">
        <dgm:presLayoutVars>
          <dgm:bulletEnabled val="1"/>
        </dgm:presLayoutVars>
      </dgm:prSet>
      <dgm:spPr/>
      <dgm:t>
        <a:bodyPr/>
        <a:lstStyle/>
        <a:p>
          <a:endParaRPr lang="pl-PL"/>
        </a:p>
      </dgm:t>
    </dgm:pt>
    <dgm:pt modelId="{46B6D0EF-ECCF-4F3C-ABD1-98485511BABA}" type="pres">
      <dgm:prSet presAssocID="{51EB6484-0B26-493A-AC0C-9EBC0785E3B9}" presName="spaceBetweenRectangles" presStyleCnt="0"/>
      <dgm:spPr/>
    </dgm:pt>
    <dgm:pt modelId="{18792225-5AC7-467C-BF5D-2BB10C1D1B21}" type="pres">
      <dgm:prSet presAssocID="{CA8D65B7-6F35-415D-B897-A915C2401315}" presName="parentLin" presStyleCnt="0"/>
      <dgm:spPr/>
    </dgm:pt>
    <dgm:pt modelId="{E7734EAA-7C58-4630-BCA7-5B5E9B9A5C3D}" type="pres">
      <dgm:prSet presAssocID="{CA8D65B7-6F35-415D-B897-A915C2401315}" presName="parentLeftMargin" presStyleLbl="node1" presStyleIdx="0" presStyleCnt="3"/>
      <dgm:spPr/>
      <dgm:t>
        <a:bodyPr/>
        <a:lstStyle/>
        <a:p>
          <a:endParaRPr lang="pl-PL"/>
        </a:p>
      </dgm:t>
    </dgm:pt>
    <dgm:pt modelId="{4289E5CE-C886-48E7-8CB4-8AAEA8F59571}" type="pres">
      <dgm:prSet presAssocID="{CA8D65B7-6F35-415D-B897-A915C2401315}" presName="parentText" presStyleLbl="node1" presStyleIdx="1" presStyleCnt="3">
        <dgm:presLayoutVars>
          <dgm:chMax val="0"/>
          <dgm:bulletEnabled val="1"/>
        </dgm:presLayoutVars>
      </dgm:prSet>
      <dgm:spPr/>
      <dgm:t>
        <a:bodyPr/>
        <a:lstStyle/>
        <a:p>
          <a:endParaRPr lang="pl-PL"/>
        </a:p>
      </dgm:t>
    </dgm:pt>
    <dgm:pt modelId="{0D0FCF61-8825-46AC-9098-1F5AEF9514FB}" type="pres">
      <dgm:prSet presAssocID="{CA8D65B7-6F35-415D-B897-A915C2401315}" presName="negativeSpace" presStyleCnt="0"/>
      <dgm:spPr/>
    </dgm:pt>
    <dgm:pt modelId="{D14F58BF-860E-4230-AE40-F7DA09E6DFDB}" type="pres">
      <dgm:prSet presAssocID="{CA8D65B7-6F35-415D-B897-A915C2401315}" presName="childText" presStyleLbl="conFgAcc1" presStyleIdx="1" presStyleCnt="3">
        <dgm:presLayoutVars>
          <dgm:bulletEnabled val="1"/>
        </dgm:presLayoutVars>
      </dgm:prSet>
      <dgm:spPr/>
      <dgm:t>
        <a:bodyPr/>
        <a:lstStyle/>
        <a:p>
          <a:endParaRPr lang="pl-PL"/>
        </a:p>
      </dgm:t>
    </dgm:pt>
    <dgm:pt modelId="{2244B4A8-EDD6-4E09-877C-F8A3904D232A}" type="pres">
      <dgm:prSet presAssocID="{A0004CBE-F898-4CCE-B728-21C7FCED9E3F}" presName="spaceBetweenRectangles" presStyleCnt="0"/>
      <dgm:spPr/>
    </dgm:pt>
    <dgm:pt modelId="{A80D4002-CD2D-42CA-8B92-7165C3EBF85D}" type="pres">
      <dgm:prSet presAssocID="{7D9F3A02-A379-4F33-A461-DC99FAD0924F}" presName="parentLin" presStyleCnt="0"/>
      <dgm:spPr/>
    </dgm:pt>
    <dgm:pt modelId="{01CCE768-A6A7-4595-8DCF-025DEC1E2E4A}" type="pres">
      <dgm:prSet presAssocID="{7D9F3A02-A379-4F33-A461-DC99FAD0924F}" presName="parentLeftMargin" presStyleLbl="node1" presStyleIdx="1" presStyleCnt="3"/>
      <dgm:spPr/>
      <dgm:t>
        <a:bodyPr/>
        <a:lstStyle/>
        <a:p>
          <a:endParaRPr lang="pl-PL"/>
        </a:p>
      </dgm:t>
    </dgm:pt>
    <dgm:pt modelId="{DFF879F5-00E7-4BD7-AD38-2F34B3E0AF60}" type="pres">
      <dgm:prSet presAssocID="{7D9F3A02-A379-4F33-A461-DC99FAD0924F}" presName="parentText" presStyleLbl="node1" presStyleIdx="2" presStyleCnt="3">
        <dgm:presLayoutVars>
          <dgm:chMax val="0"/>
          <dgm:bulletEnabled val="1"/>
        </dgm:presLayoutVars>
      </dgm:prSet>
      <dgm:spPr/>
      <dgm:t>
        <a:bodyPr/>
        <a:lstStyle/>
        <a:p>
          <a:endParaRPr lang="pl-PL"/>
        </a:p>
      </dgm:t>
    </dgm:pt>
    <dgm:pt modelId="{FCE29449-6152-4A95-BC5E-1FA7B3CA6CCD}" type="pres">
      <dgm:prSet presAssocID="{7D9F3A02-A379-4F33-A461-DC99FAD0924F}" presName="negativeSpace" presStyleCnt="0"/>
      <dgm:spPr/>
    </dgm:pt>
    <dgm:pt modelId="{B4A175FB-5F43-4A3F-8DC8-83E156006204}" type="pres">
      <dgm:prSet presAssocID="{7D9F3A02-A379-4F33-A461-DC99FAD0924F}" presName="childText" presStyleLbl="conFgAcc1" presStyleIdx="2" presStyleCnt="3">
        <dgm:presLayoutVars>
          <dgm:bulletEnabled val="1"/>
        </dgm:presLayoutVars>
      </dgm:prSet>
      <dgm:spPr/>
      <dgm:t>
        <a:bodyPr/>
        <a:lstStyle/>
        <a:p>
          <a:endParaRPr lang="pl-PL"/>
        </a:p>
      </dgm:t>
    </dgm:pt>
  </dgm:ptLst>
  <dgm:cxnLst>
    <dgm:cxn modelId="{58C32AC5-AB7A-41A6-B352-3BCF179F82DE}" type="presOf" srcId="{20F0D67B-296D-45B9-88DC-FDBD1FA8BAEB}" destId="{D14F58BF-860E-4230-AE40-F7DA09E6DFDB}" srcOrd="0" destOrd="1" presId="urn:microsoft.com/office/officeart/2005/8/layout/list1"/>
    <dgm:cxn modelId="{F7D07786-FDEB-4450-849B-EEC992FEB848}" srcId="{27F2D12B-7DE4-4A18-8B6F-89E858788545}" destId="{CA8D65B7-6F35-415D-B897-A915C2401315}" srcOrd="1" destOrd="0" parTransId="{2D105372-D775-4C35-ABE4-E7BE9603FC40}" sibTransId="{A0004CBE-F898-4CCE-B728-21C7FCED9E3F}"/>
    <dgm:cxn modelId="{2CEA3252-7B36-41B9-940F-EE423B681ADD}" srcId="{80BE99F2-4C29-477D-AA0F-4FA34E67B575}" destId="{661F64E9-64AA-4D8F-A9FA-900B698BCFD8}" srcOrd="1" destOrd="0" parTransId="{763A5FBA-1B27-414E-ADC7-94F42D450C9B}" sibTransId="{A3C58BA8-47BE-45BA-B33A-A18FAE1CC250}"/>
    <dgm:cxn modelId="{AE44C7C5-EDE7-40E7-870F-D314356C8BEC}" type="presOf" srcId="{80BE99F2-4C29-477D-AA0F-4FA34E67B575}" destId="{961A2BDB-4ABA-4E97-94CD-0F1D675D144F}" srcOrd="1" destOrd="0" presId="urn:microsoft.com/office/officeart/2005/8/layout/list1"/>
    <dgm:cxn modelId="{CE9CD320-C644-44B9-A8D4-33BCF63E27AE}" srcId="{27F2D12B-7DE4-4A18-8B6F-89E858788545}" destId="{80BE99F2-4C29-477D-AA0F-4FA34E67B575}" srcOrd="0" destOrd="0" parTransId="{187EA3A0-956C-4BD7-AE86-ACAFAB67E000}" sibTransId="{51EB6484-0B26-493A-AC0C-9EBC0785E3B9}"/>
    <dgm:cxn modelId="{756A7283-B9E4-49C2-BD67-49A23AF47114}" type="presOf" srcId="{16FB97F2-9541-4CE1-AD97-79C1B9E70E59}" destId="{B4A175FB-5F43-4A3F-8DC8-83E156006204}" srcOrd="0" destOrd="1" presId="urn:microsoft.com/office/officeart/2005/8/layout/list1"/>
    <dgm:cxn modelId="{366748B4-07F4-474B-9A8D-37B0F8E9A262}" srcId="{80BE99F2-4C29-477D-AA0F-4FA34E67B575}" destId="{9EF8D6D4-08D9-4144-B813-B5977BFF1C5F}" srcOrd="0" destOrd="0" parTransId="{E852FD48-218F-479E-8C60-282BD1D4F49E}" sibTransId="{5B8B0A43-0C2C-4E55-90E4-29355EC906D7}"/>
    <dgm:cxn modelId="{D5B278EE-CA9A-43BC-AE1B-1ADA2940FD18}" type="presOf" srcId="{469EECEF-53B2-4E52-9C56-B90CE0C100CA}" destId="{B4A175FB-5F43-4A3F-8DC8-83E156006204}" srcOrd="0" destOrd="0" presId="urn:microsoft.com/office/officeart/2005/8/layout/list1"/>
    <dgm:cxn modelId="{D37F17E8-F7DE-4B2A-9780-EB1517E8CDCD}" type="presOf" srcId="{7D9F3A02-A379-4F33-A461-DC99FAD0924F}" destId="{01CCE768-A6A7-4595-8DCF-025DEC1E2E4A}" srcOrd="0" destOrd="0" presId="urn:microsoft.com/office/officeart/2005/8/layout/list1"/>
    <dgm:cxn modelId="{6FF99BA2-396E-47E1-95B2-3EF124DE3B37}" srcId="{27F2D12B-7DE4-4A18-8B6F-89E858788545}" destId="{7D9F3A02-A379-4F33-A461-DC99FAD0924F}" srcOrd="2" destOrd="0" parTransId="{90910807-9F47-4C90-A4DB-5F42C3AAD704}" sibTransId="{35447101-58A5-4B19-AA2C-544DCAD8583B}"/>
    <dgm:cxn modelId="{F461F457-6D78-4290-AA01-9816C027F51E}" srcId="{CA8D65B7-6F35-415D-B897-A915C2401315}" destId="{20F0D67B-296D-45B9-88DC-FDBD1FA8BAEB}" srcOrd="1" destOrd="0" parTransId="{84153086-D323-4ADC-BF42-EAAFFA9692D4}" sibTransId="{32C59717-9426-46A9-9CF8-1FDEF017E727}"/>
    <dgm:cxn modelId="{26A0E114-A1C2-44D0-82FE-C52753581CD8}" type="presOf" srcId="{CA8D65B7-6F35-415D-B897-A915C2401315}" destId="{4289E5CE-C886-48E7-8CB4-8AAEA8F59571}" srcOrd="1" destOrd="0" presId="urn:microsoft.com/office/officeart/2005/8/layout/list1"/>
    <dgm:cxn modelId="{00467A7A-60C2-4A91-B26C-292EA72A30B5}" type="presOf" srcId="{661F64E9-64AA-4D8F-A9FA-900B698BCFD8}" destId="{FE7AB572-876C-4BB1-B707-4A7C92DF6DAD}" srcOrd="0" destOrd="1" presId="urn:microsoft.com/office/officeart/2005/8/layout/list1"/>
    <dgm:cxn modelId="{176B9C15-34C0-4583-8908-F6E38599747D}" type="presOf" srcId="{9E731831-D58B-40C9-9E55-2EBCD39B585A}" destId="{D14F58BF-860E-4230-AE40-F7DA09E6DFDB}" srcOrd="0" destOrd="0" presId="urn:microsoft.com/office/officeart/2005/8/layout/list1"/>
    <dgm:cxn modelId="{4A01481B-932B-4090-B28C-D254C17F3600}" type="presOf" srcId="{7D9F3A02-A379-4F33-A461-DC99FAD0924F}" destId="{DFF879F5-00E7-4BD7-AD38-2F34B3E0AF60}" srcOrd="1" destOrd="0" presId="urn:microsoft.com/office/officeart/2005/8/layout/list1"/>
    <dgm:cxn modelId="{2AC6840D-A191-4E50-A2CF-0CBCFE623BAB}" srcId="{7D9F3A02-A379-4F33-A461-DC99FAD0924F}" destId="{469EECEF-53B2-4E52-9C56-B90CE0C100CA}" srcOrd="0" destOrd="0" parTransId="{C6216505-11DE-412D-AC58-9E8145176F1C}" sibTransId="{A876F5ED-E756-47FB-9905-3508E0DAE956}"/>
    <dgm:cxn modelId="{010BB3F5-BA3F-4C11-BEAA-3F4560F35C20}" type="presOf" srcId="{CA8D65B7-6F35-415D-B897-A915C2401315}" destId="{E7734EAA-7C58-4630-BCA7-5B5E9B9A5C3D}" srcOrd="0" destOrd="0" presId="urn:microsoft.com/office/officeart/2005/8/layout/list1"/>
    <dgm:cxn modelId="{32EE314E-3C77-4C33-91C4-3B9D469F2898}" type="presOf" srcId="{80BE99F2-4C29-477D-AA0F-4FA34E67B575}" destId="{311BD6B4-8C5E-4E88-A740-C1E9642DA05F}" srcOrd="0" destOrd="0" presId="urn:microsoft.com/office/officeart/2005/8/layout/list1"/>
    <dgm:cxn modelId="{D2189674-7556-4FAE-9955-A697CBDE6262}" srcId="{CA8D65B7-6F35-415D-B897-A915C2401315}" destId="{9E731831-D58B-40C9-9E55-2EBCD39B585A}" srcOrd="0" destOrd="0" parTransId="{18C3C393-EC11-49B6-8052-C75F02702988}" sibTransId="{4CA01AEA-3EC3-45C4-989E-3C0B384A6464}"/>
    <dgm:cxn modelId="{12654079-BC96-4364-B1FE-A087E13CC7FD}" srcId="{7D9F3A02-A379-4F33-A461-DC99FAD0924F}" destId="{16FB97F2-9541-4CE1-AD97-79C1B9E70E59}" srcOrd="1" destOrd="0" parTransId="{618FBDC6-6865-49FD-9784-CF5CE5A3C24B}" sibTransId="{4C082F86-07C3-49D7-BCC1-F0E3C5A44707}"/>
    <dgm:cxn modelId="{A1CB1E1B-A4FC-4707-A268-1316DB8B6198}" type="presOf" srcId="{9EF8D6D4-08D9-4144-B813-B5977BFF1C5F}" destId="{FE7AB572-876C-4BB1-B707-4A7C92DF6DAD}" srcOrd="0" destOrd="0" presId="urn:microsoft.com/office/officeart/2005/8/layout/list1"/>
    <dgm:cxn modelId="{EC5D4D5C-D5E8-42E4-8712-FD5E7C4645A8}" type="presOf" srcId="{27F2D12B-7DE4-4A18-8B6F-89E858788545}" destId="{FED1E7E6-440F-4532-9759-8262C635A24C}" srcOrd="0" destOrd="0" presId="urn:microsoft.com/office/officeart/2005/8/layout/list1"/>
    <dgm:cxn modelId="{40EED2BD-8758-47AA-B509-6AE658AFDE6B}" type="presParOf" srcId="{FED1E7E6-440F-4532-9759-8262C635A24C}" destId="{BE5BAE5F-719E-4392-89F5-8CDDF17005B1}" srcOrd="0" destOrd="0" presId="urn:microsoft.com/office/officeart/2005/8/layout/list1"/>
    <dgm:cxn modelId="{441B2B3E-6476-467B-AAF8-42BA3B29D745}" type="presParOf" srcId="{BE5BAE5F-719E-4392-89F5-8CDDF17005B1}" destId="{311BD6B4-8C5E-4E88-A740-C1E9642DA05F}" srcOrd="0" destOrd="0" presId="urn:microsoft.com/office/officeart/2005/8/layout/list1"/>
    <dgm:cxn modelId="{F2D24FE9-F21B-4EBF-9342-E4B740C81DB3}" type="presParOf" srcId="{BE5BAE5F-719E-4392-89F5-8CDDF17005B1}" destId="{961A2BDB-4ABA-4E97-94CD-0F1D675D144F}" srcOrd="1" destOrd="0" presId="urn:microsoft.com/office/officeart/2005/8/layout/list1"/>
    <dgm:cxn modelId="{FED7EC45-9F3B-4E50-AF0C-B623AA95FCAF}" type="presParOf" srcId="{FED1E7E6-440F-4532-9759-8262C635A24C}" destId="{9FB9450C-30E6-4849-B38A-8821EA182A5C}" srcOrd="1" destOrd="0" presId="urn:microsoft.com/office/officeart/2005/8/layout/list1"/>
    <dgm:cxn modelId="{852D7FA3-5660-435B-8286-E4EEBC6FE043}" type="presParOf" srcId="{FED1E7E6-440F-4532-9759-8262C635A24C}" destId="{FE7AB572-876C-4BB1-B707-4A7C92DF6DAD}" srcOrd="2" destOrd="0" presId="urn:microsoft.com/office/officeart/2005/8/layout/list1"/>
    <dgm:cxn modelId="{1CDA8EAB-3248-42CD-80E3-0D0B7B73BA60}" type="presParOf" srcId="{FED1E7E6-440F-4532-9759-8262C635A24C}" destId="{46B6D0EF-ECCF-4F3C-ABD1-98485511BABA}" srcOrd="3" destOrd="0" presId="urn:microsoft.com/office/officeart/2005/8/layout/list1"/>
    <dgm:cxn modelId="{0F0B51AB-560F-4E6D-9136-08D24B9B228F}" type="presParOf" srcId="{FED1E7E6-440F-4532-9759-8262C635A24C}" destId="{18792225-5AC7-467C-BF5D-2BB10C1D1B21}" srcOrd="4" destOrd="0" presId="urn:microsoft.com/office/officeart/2005/8/layout/list1"/>
    <dgm:cxn modelId="{5BABBA75-A978-4FEE-BB68-2EDDCBC68C6A}" type="presParOf" srcId="{18792225-5AC7-467C-BF5D-2BB10C1D1B21}" destId="{E7734EAA-7C58-4630-BCA7-5B5E9B9A5C3D}" srcOrd="0" destOrd="0" presId="urn:microsoft.com/office/officeart/2005/8/layout/list1"/>
    <dgm:cxn modelId="{8C9909C2-5E80-46A5-92B4-7AF252D84566}" type="presParOf" srcId="{18792225-5AC7-467C-BF5D-2BB10C1D1B21}" destId="{4289E5CE-C886-48E7-8CB4-8AAEA8F59571}" srcOrd="1" destOrd="0" presId="urn:microsoft.com/office/officeart/2005/8/layout/list1"/>
    <dgm:cxn modelId="{D510AA05-4720-4FC0-A34C-C99E154A6EE9}" type="presParOf" srcId="{FED1E7E6-440F-4532-9759-8262C635A24C}" destId="{0D0FCF61-8825-46AC-9098-1F5AEF9514FB}" srcOrd="5" destOrd="0" presId="urn:microsoft.com/office/officeart/2005/8/layout/list1"/>
    <dgm:cxn modelId="{37F166C2-ABE9-411F-BC59-548B44A2EFE8}" type="presParOf" srcId="{FED1E7E6-440F-4532-9759-8262C635A24C}" destId="{D14F58BF-860E-4230-AE40-F7DA09E6DFDB}" srcOrd="6" destOrd="0" presId="urn:microsoft.com/office/officeart/2005/8/layout/list1"/>
    <dgm:cxn modelId="{AB56B1F3-991E-44E9-A2C6-5955506011B8}" type="presParOf" srcId="{FED1E7E6-440F-4532-9759-8262C635A24C}" destId="{2244B4A8-EDD6-4E09-877C-F8A3904D232A}" srcOrd="7" destOrd="0" presId="urn:microsoft.com/office/officeart/2005/8/layout/list1"/>
    <dgm:cxn modelId="{4CCE95F5-DB7B-4D86-8329-47E0C46D66CA}" type="presParOf" srcId="{FED1E7E6-440F-4532-9759-8262C635A24C}" destId="{A80D4002-CD2D-42CA-8B92-7165C3EBF85D}" srcOrd="8" destOrd="0" presId="urn:microsoft.com/office/officeart/2005/8/layout/list1"/>
    <dgm:cxn modelId="{DF7DE900-6B2F-4B08-B8A1-ED577E6BA56E}" type="presParOf" srcId="{A80D4002-CD2D-42CA-8B92-7165C3EBF85D}" destId="{01CCE768-A6A7-4595-8DCF-025DEC1E2E4A}" srcOrd="0" destOrd="0" presId="urn:microsoft.com/office/officeart/2005/8/layout/list1"/>
    <dgm:cxn modelId="{62C39711-F9B0-45FD-832F-7251CD42CB46}" type="presParOf" srcId="{A80D4002-CD2D-42CA-8B92-7165C3EBF85D}" destId="{DFF879F5-00E7-4BD7-AD38-2F34B3E0AF60}" srcOrd="1" destOrd="0" presId="urn:microsoft.com/office/officeart/2005/8/layout/list1"/>
    <dgm:cxn modelId="{B767B9E8-923A-46AD-9EE9-031A5190294A}" type="presParOf" srcId="{FED1E7E6-440F-4532-9759-8262C635A24C}" destId="{FCE29449-6152-4A95-BC5E-1FA7B3CA6CCD}" srcOrd="9" destOrd="0" presId="urn:microsoft.com/office/officeart/2005/8/layout/list1"/>
    <dgm:cxn modelId="{D82C5C16-7EFD-4BF5-8210-C4ACA353E4B7}" type="presParOf" srcId="{FED1E7E6-440F-4532-9759-8262C635A24C}" destId="{B4A175FB-5F43-4A3F-8DC8-83E156006204}"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36F1FD-5F2E-424E-8C6F-79D251D96A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EF47D0B1-53C9-4A09-8B16-FC2A5F4033B9}">
      <dgm:prSet phldrT="[Tekst]" custT="1"/>
      <dgm:spPr>
        <a:solidFill>
          <a:srgbClr val="E96F28"/>
        </a:solidFill>
      </dgm:spPr>
      <dgm:t>
        <a:bodyPr/>
        <a:lstStyle/>
        <a:p>
          <a:r>
            <a:rPr lang="pl-PL" sz="1900" dirty="0" smtClean="0"/>
            <a:t>Zalety uzdrowiska dla mieszkańców</a:t>
          </a:r>
          <a:endParaRPr lang="pl-PL" sz="1900" dirty="0"/>
        </a:p>
      </dgm:t>
    </dgm:pt>
    <dgm:pt modelId="{59185F1D-9F6F-4648-BA67-D6CECDB069B3}" type="parTrans" cxnId="{51D3E27A-C363-4882-A4B8-039FC0C2347A}">
      <dgm:prSet/>
      <dgm:spPr/>
      <dgm:t>
        <a:bodyPr/>
        <a:lstStyle/>
        <a:p>
          <a:endParaRPr lang="pl-PL"/>
        </a:p>
      </dgm:t>
    </dgm:pt>
    <dgm:pt modelId="{A0829AED-E604-4C62-AC53-F71B50B49BAF}" type="sibTrans" cxnId="{51D3E27A-C363-4882-A4B8-039FC0C2347A}">
      <dgm:prSet/>
      <dgm:spPr/>
      <dgm:t>
        <a:bodyPr/>
        <a:lstStyle/>
        <a:p>
          <a:endParaRPr lang="pl-PL"/>
        </a:p>
      </dgm:t>
    </dgm:pt>
    <dgm:pt modelId="{473A51EF-BCAB-485E-990F-D4B0F162FDCF}">
      <dgm:prSet phldrT="[Tekst]" custT="1"/>
      <dgm:spPr>
        <a:solidFill>
          <a:srgbClr val="E96F28"/>
        </a:solidFill>
      </dgm:spPr>
      <dgm:t>
        <a:bodyPr/>
        <a:lstStyle/>
        <a:p>
          <a:r>
            <a:rPr lang="pl-PL" sz="1900" dirty="0" smtClean="0"/>
            <a:t>Rozwój sfery kulturalnej i usługowej</a:t>
          </a:r>
          <a:endParaRPr lang="pl-PL" sz="1900" dirty="0"/>
        </a:p>
      </dgm:t>
    </dgm:pt>
    <dgm:pt modelId="{0BBE73BC-6813-44E9-B4D7-30F3FA32FB99}" type="parTrans" cxnId="{184AF1EF-5A77-4D5E-B16A-826DEC813231}">
      <dgm:prSet/>
      <dgm:spPr/>
      <dgm:t>
        <a:bodyPr/>
        <a:lstStyle/>
        <a:p>
          <a:endParaRPr lang="pl-PL"/>
        </a:p>
      </dgm:t>
    </dgm:pt>
    <dgm:pt modelId="{76A3448B-3A33-49B6-B0C6-ADECE0FE1776}" type="sibTrans" cxnId="{184AF1EF-5A77-4D5E-B16A-826DEC813231}">
      <dgm:prSet/>
      <dgm:spPr/>
      <dgm:t>
        <a:bodyPr/>
        <a:lstStyle/>
        <a:p>
          <a:endParaRPr lang="pl-PL"/>
        </a:p>
      </dgm:t>
    </dgm:pt>
    <dgm:pt modelId="{62D294B8-FDC2-4E5F-A78B-4808E8C74625}">
      <dgm:prSet phldrT="[Tekst]" custT="1"/>
      <dgm:spPr>
        <a:solidFill>
          <a:srgbClr val="E96F28"/>
        </a:solidFill>
      </dgm:spPr>
      <dgm:t>
        <a:bodyPr/>
        <a:lstStyle/>
        <a:p>
          <a:r>
            <a:rPr lang="pl-PL" sz="1900" dirty="0" smtClean="0"/>
            <a:t>Perspektywy i kierunki ogólnego rozwoju miasta</a:t>
          </a:r>
          <a:endParaRPr lang="pl-PL" sz="1900" dirty="0"/>
        </a:p>
      </dgm:t>
    </dgm:pt>
    <dgm:pt modelId="{043693BA-5DF5-4E16-8F9B-28C1DCEC7BB0}" type="parTrans" cxnId="{51EED94D-AA88-4D15-9D91-2C1DAB96CB65}">
      <dgm:prSet/>
      <dgm:spPr/>
      <dgm:t>
        <a:bodyPr/>
        <a:lstStyle/>
        <a:p>
          <a:endParaRPr lang="pl-PL"/>
        </a:p>
      </dgm:t>
    </dgm:pt>
    <dgm:pt modelId="{C209FED4-3610-406F-B4BB-1B6ECDB65D53}" type="sibTrans" cxnId="{51EED94D-AA88-4D15-9D91-2C1DAB96CB65}">
      <dgm:prSet/>
      <dgm:spPr/>
      <dgm:t>
        <a:bodyPr/>
        <a:lstStyle/>
        <a:p>
          <a:endParaRPr lang="pl-PL"/>
        </a:p>
      </dgm:t>
    </dgm:pt>
    <dgm:pt modelId="{41CFC06A-90A3-44DB-BD27-83E91BA48C2A}">
      <dgm:prSet/>
      <dgm:spPr>
        <a:solidFill>
          <a:schemeClr val="lt1">
            <a:hueOff val="0"/>
            <a:satOff val="0"/>
            <a:lumOff val="0"/>
            <a:alpha val="0"/>
          </a:schemeClr>
        </a:solidFill>
        <a:ln>
          <a:solidFill>
            <a:srgbClr val="E96F28"/>
          </a:solidFill>
        </a:ln>
      </dgm:spPr>
      <dgm:t>
        <a:bodyPr/>
        <a:lstStyle/>
        <a:p>
          <a:r>
            <a:rPr lang="pl-PL" dirty="0" smtClean="0"/>
            <a:t>przedmiotem analizy będzie rynek pracy, ochrona zdrowia, kultura i rozrywka, turystka i rekreacja, aspekt społeczny oraz infrastruktura i środowisko naturalne. </a:t>
          </a:r>
          <a:endParaRPr lang="pl-PL" dirty="0"/>
        </a:p>
      </dgm:t>
    </dgm:pt>
    <dgm:pt modelId="{466AE859-5FA2-4AF8-9564-98E87D3B7D38}" type="parTrans" cxnId="{0CE78CAE-4901-4854-8959-7151C7BCEA8D}">
      <dgm:prSet/>
      <dgm:spPr/>
      <dgm:t>
        <a:bodyPr/>
        <a:lstStyle/>
        <a:p>
          <a:endParaRPr lang="pl-PL"/>
        </a:p>
      </dgm:t>
    </dgm:pt>
    <dgm:pt modelId="{A2D0EA8A-A4C7-4D81-8D36-E68E73C36CCD}" type="sibTrans" cxnId="{0CE78CAE-4901-4854-8959-7151C7BCEA8D}">
      <dgm:prSet/>
      <dgm:spPr/>
      <dgm:t>
        <a:bodyPr/>
        <a:lstStyle/>
        <a:p>
          <a:endParaRPr lang="pl-PL"/>
        </a:p>
      </dgm:t>
    </dgm:pt>
    <dgm:pt modelId="{6AA56158-35BA-49D9-AC10-8EC6B6257355}">
      <dgm:prSet/>
      <dgm:spPr>
        <a:solidFill>
          <a:schemeClr val="lt1">
            <a:hueOff val="0"/>
            <a:satOff val="0"/>
            <a:lumOff val="0"/>
            <a:alpha val="0"/>
          </a:schemeClr>
        </a:solidFill>
        <a:ln>
          <a:solidFill>
            <a:srgbClr val="E96F28"/>
          </a:solidFill>
        </a:ln>
      </dgm:spPr>
      <dgm:t>
        <a:bodyPr/>
        <a:lstStyle/>
        <a:p>
          <a:r>
            <a:rPr lang="pl-PL" dirty="0" smtClean="0"/>
            <a:t>potencjał Skierniewic oraz powiatu skierniewickiego do rozwoju turystyki zdrowotnej, weekendowej i rehabilitacyjnej,</a:t>
          </a:r>
          <a:endParaRPr lang="pl-PL" dirty="0"/>
        </a:p>
      </dgm:t>
    </dgm:pt>
    <dgm:pt modelId="{46EDBD01-4769-4B6C-80A6-B6188A1B5C9A}" type="parTrans" cxnId="{A96BE13D-9941-433F-A916-04A616DB77CC}">
      <dgm:prSet/>
      <dgm:spPr/>
      <dgm:t>
        <a:bodyPr/>
        <a:lstStyle/>
        <a:p>
          <a:endParaRPr lang="pl-PL"/>
        </a:p>
      </dgm:t>
    </dgm:pt>
    <dgm:pt modelId="{C5ABC8EA-9C40-4487-948E-32DB86B0E28E}" type="sibTrans" cxnId="{A96BE13D-9941-433F-A916-04A616DB77CC}">
      <dgm:prSet/>
      <dgm:spPr/>
      <dgm:t>
        <a:bodyPr/>
        <a:lstStyle/>
        <a:p>
          <a:endParaRPr lang="pl-PL"/>
        </a:p>
      </dgm:t>
    </dgm:pt>
    <dgm:pt modelId="{FFBB5BC9-0531-41AA-B74B-1E8CCC48A0E1}">
      <dgm:prSet/>
      <dgm:spPr>
        <a:solidFill>
          <a:schemeClr val="lt1">
            <a:hueOff val="0"/>
            <a:satOff val="0"/>
            <a:lumOff val="0"/>
            <a:alpha val="0"/>
          </a:schemeClr>
        </a:solidFill>
        <a:ln>
          <a:solidFill>
            <a:srgbClr val="E96F28"/>
          </a:solidFill>
        </a:ln>
      </dgm:spPr>
      <dgm:t>
        <a:bodyPr/>
        <a:lstStyle/>
        <a:p>
          <a:r>
            <a:rPr lang="pl-PL" dirty="0" smtClean="0"/>
            <a:t>szanse i zagrożenia związane z rozwojem turystyki zdrowotnej, weekendowej i rehabilitacyjnej. </a:t>
          </a:r>
          <a:endParaRPr lang="pl-PL" dirty="0"/>
        </a:p>
      </dgm:t>
    </dgm:pt>
    <dgm:pt modelId="{E8FC71D2-11A5-4BAB-A559-2E8354F56A4B}" type="parTrans" cxnId="{ED2EEB0F-5830-433E-BCEE-3131C884BD7D}">
      <dgm:prSet/>
      <dgm:spPr/>
      <dgm:t>
        <a:bodyPr/>
        <a:lstStyle/>
        <a:p>
          <a:endParaRPr lang="pl-PL"/>
        </a:p>
      </dgm:t>
    </dgm:pt>
    <dgm:pt modelId="{3E0D26E6-B06F-43E1-BD35-B7B5D20DE4A6}" type="sibTrans" cxnId="{ED2EEB0F-5830-433E-BCEE-3131C884BD7D}">
      <dgm:prSet/>
      <dgm:spPr/>
      <dgm:t>
        <a:bodyPr/>
        <a:lstStyle/>
        <a:p>
          <a:endParaRPr lang="pl-PL"/>
        </a:p>
      </dgm:t>
    </dgm:pt>
    <dgm:pt modelId="{6C3B9E20-6344-4F80-A838-A24A693B4D52}">
      <dgm:prSet/>
      <dgm:spPr>
        <a:solidFill>
          <a:schemeClr val="lt1">
            <a:hueOff val="0"/>
            <a:satOff val="0"/>
            <a:lumOff val="0"/>
            <a:alpha val="0"/>
          </a:schemeClr>
        </a:solidFill>
        <a:ln>
          <a:solidFill>
            <a:srgbClr val="E96F28"/>
          </a:solidFill>
        </a:ln>
      </dgm:spPr>
      <dgm:t>
        <a:bodyPr/>
        <a:lstStyle/>
        <a:p>
          <a:r>
            <a:rPr lang="pl-PL" dirty="0" smtClean="0"/>
            <a:t>korzyści oraz zagrożenia dla ogólnego rozwoju Skierniewic, gminy Maków oraz pozostałych terenów należących do powiatu skierniewickiego płynących z utworzenia Uzdrowiska Skierniewice-Maków.</a:t>
          </a:r>
          <a:endParaRPr lang="pl-PL" dirty="0"/>
        </a:p>
      </dgm:t>
    </dgm:pt>
    <dgm:pt modelId="{770CFA88-8FDA-4AB2-B161-145BA36DE6DE}" type="parTrans" cxnId="{7EBEF923-DE79-4AB3-AF74-115BB93C6AC8}">
      <dgm:prSet/>
      <dgm:spPr/>
      <dgm:t>
        <a:bodyPr/>
        <a:lstStyle/>
        <a:p>
          <a:endParaRPr lang="pl-PL"/>
        </a:p>
      </dgm:t>
    </dgm:pt>
    <dgm:pt modelId="{E9D096E3-0BEB-4B5C-8D63-1E03D04F37FA}" type="sibTrans" cxnId="{7EBEF923-DE79-4AB3-AF74-115BB93C6AC8}">
      <dgm:prSet/>
      <dgm:spPr/>
      <dgm:t>
        <a:bodyPr/>
        <a:lstStyle/>
        <a:p>
          <a:endParaRPr lang="pl-PL"/>
        </a:p>
      </dgm:t>
    </dgm:pt>
    <dgm:pt modelId="{E7FC422F-D92B-4B06-BEB4-FC7E040022DC}" type="pres">
      <dgm:prSet presAssocID="{8C36F1FD-5F2E-424E-8C6F-79D251D96A2E}" presName="linear" presStyleCnt="0">
        <dgm:presLayoutVars>
          <dgm:dir/>
          <dgm:animLvl val="lvl"/>
          <dgm:resizeHandles val="exact"/>
        </dgm:presLayoutVars>
      </dgm:prSet>
      <dgm:spPr/>
      <dgm:t>
        <a:bodyPr/>
        <a:lstStyle/>
        <a:p>
          <a:endParaRPr lang="pl-PL"/>
        </a:p>
      </dgm:t>
    </dgm:pt>
    <dgm:pt modelId="{11441C53-8097-4A1A-BB5C-D71B4914296C}" type="pres">
      <dgm:prSet presAssocID="{EF47D0B1-53C9-4A09-8B16-FC2A5F4033B9}" presName="parentLin" presStyleCnt="0"/>
      <dgm:spPr/>
    </dgm:pt>
    <dgm:pt modelId="{00B4CC84-FF4E-4E6E-B13F-A2686343DA08}" type="pres">
      <dgm:prSet presAssocID="{EF47D0B1-53C9-4A09-8B16-FC2A5F4033B9}" presName="parentLeftMargin" presStyleLbl="node1" presStyleIdx="0" presStyleCnt="3"/>
      <dgm:spPr/>
      <dgm:t>
        <a:bodyPr/>
        <a:lstStyle/>
        <a:p>
          <a:endParaRPr lang="pl-PL"/>
        </a:p>
      </dgm:t>
    </dgm:pt>
    <dgm:pt modelId="{F7198481-C5A3-4758-AED8-C619707E7F8F}" type="pres">
      <dgm:prSet presAssocID="{EF47D0B1-53C9-4A09-8B16-FC2A5F4033B9}" presName="parentText" presStyleLbl="node1" presStyleIdx="0" presStyleCnt="3">
        <dgm:presLayoutVars>
          <dgm:chMax val="0"/>
          <dgm:bulletEnabled val="1"/>
        </dgm:presLayoutVars>
      </dgm:prSet>
      <dgm:spPr/>
      <dgm:t>
        <a:bodyPr/>
        <a:lstStyle/>
        <a:p>
          <a:endParaRPr lang="pl-PL"/>
        </a:p>
      </dgm:t>
    </dgm:pt>
    <dgm:pt modelId="{6F19BB19-9B09-4161-8808-20EB7085032F}" type="pres">
      <dgm:prSet presAssocID="{EF47D0B1-53C9-4A09-8B16-FC2A5F4033B9}" presName="negativeSpace" presStyleCnt="0"/>
      <dgm:spPr/>
    </dgm:pt>
    <dgm:pt modelId="{E300CEE2-D8E3-48D8-835E-38EE31A979C9}" type="pres">
      <dgm:prSet presAssocID="{EF47D0B1-53C9-4A09-8B16-FC2A5F4033B9}" presName="childText" presStyleLbl="conFgAcc1" presStyleIdx="0" presStyleCnt="3">
        <dgm:presLayoutVars>
          <dgm:bulletEnabled val="1"/>
        </dgm:presLayoutVars>
      </dgm:prSet>
      <dgm:spPr/>
      <dgm:t>
        <a:bodyPr/>
        <a:lstStyle/>
        <a:p>
          <a:endParaRPr lang="pl-PL"/>
        </a:p>
      </dgm:t>
    </dgm:pt>
    <dgm:pt modelId="{73126D20-3A39-4184-B6AC-7E40F7954030}" type="pres">
      <dgm:prSet presAssocID="{A0829AED-E604-4C62-AC53-F71B50B49BAF}" presName="spaceBetweenRectangles" presStyleCnt="0"/>
      <dgm:spPr/>
    </dgm:pt>
    <dgm:pt modelId="{A58BB786-0384-42AE-A0CB-84A98D68261D}" type="pres">
      <dgm:prSet presAssocID="{473A51EF-BCAB-485E-990F-D4B0F162FDCF}" presName="parentLin" presStyleCnt="0"/>
      <dgm:spPr/>
    </dgm:pt>
    <dgm:pt modelId="{7DE311C3-AFAB-44FB-BEBD-6179D181930E}" type="pres">
      <dgm:prSet presAssocID="{473A51EF-BCAB-485E-990F-D4B0F162FDCF}" presName="parentLeftMargin" presStyleLbl="node1" presStyleIdx="0" presStyleCnt="3"/>
      <dgm:spPr/>
      <dgm:t>
        <a:bodyPr/>
        <a:lstStyle/>
        <a:p>
          <a:endParaRPr lang="pl-PL"/>
        </a:p>
      </dgm:t>
    </dgm:pt>
    <dgm:pt modelId="{ECEE088D-6C1A-4470-8E56-3EC800EAF452}" type="pres">
      <dgm:prSet presAssocID="{473A51EF-BCAB-485E-990F-D4B0F162FDCF}" presName="parentText" presStyleLbl="node1" presStyleIdx="1" presStyleCnt="3">
        <dgm:presLayoutVars>
          <dgm:chMax val="0"/>
          <dgm:bulletEnabled val="1"/>
        </dgm:presLayoutVars>
      </dgm:prSet>
      <dgm:spPr/>
      <dgm:t>
        <a:bodyPr/>
        <a:lstStyle/>
        <a:p>
          <a:endParaRPr lang="pl-PL"/>
        </a:p>
      </dgm:t>
    </dgm:pt>
    <dgm:pt modelId="{F9DA24FC-DC12-4DB4-BC9A-8D22BCDCEEF3}" type="pres">
      <dgm:prSet presAssocID="{473A51EF-BCAB-485E-990F-D4B0F162FDCF}" presName="negativeSpace" presStyleCnt="0"/>
      <dgm:spPr/>
    </dgm:pt>
    <dgm:pt modelId="{5B64F9FF-E449-48F1-8F9D-CDAC5303C31A}" type="pres">
      <dgm:prSet presAssocID="{473A51EF-BCAB-485E-990F-D4B0F162FDCF}" presName="childText" presStyleLbl="conFgAcc1" presStyleIdx="1" presStyleCnt="3">
        <dgm:presLayoutVars>
          <dgm:bulletEnabled val="1"/>
        </dgm:presLayoutVars>
      </dgm:prSet>
      <dgm:spPr/>
      <dgm:t>
        <a:bodyPr/>
        <a:lstStyle/>
        <a:p>
          <a:endParaRPr lang="pl-PL"/>
        </a:p>
      </dgm:t>
    </dgm:pt>
    <dgm:pt modelId="{281105F1-77FE-44E7-B6B3-42B4E6BE76D2}" type="pres">
      <dgm:prSet presAssocID="{76A3448B-3A33-49B6-B0C6-ADECE0FE1776}" presName="spaceBetweenRectangles" presStyleCnt="0"/>
      <dgm:spPr/>
    </dgm:pt>
    <dgm:pt modelId="{39DA6344-A122-4F2C-960A-B38C37401D12}" type="pres">
      <dgm:prSet presAssocID="{62D294B8-FDC2-4E5F-A78B-4808E8C74625}" presName="parentLin" presStyleCnt="0"/>
      <dgm:spPr/>
    </dgm:pt>
    <dgm:pt modelId="{3D4EBBD5-5A85-4DC0-8E96-FC1C7C4BCFAF}" type="pres">
      <dgm:prSet presAssocID="{62D294B8-FDC2-4E5F-A78B-4808E8C74625}" presName="parentLeftMargin" presStyleLbl="node1" presStyleIdx="1" presStyleCnt="3"/>
      <dgm:spPr/>
      <dgm:t>
        <a:bodyPr/>
        <a:lstStyle/>
        <a:p>
          <a:endParaRPr lang="pl-PL"/>
        </a:p>
      </dgm:t>
    </dgm:pt>
    <dgm:pt modelId="{62B3F6D2-F0AE-4349-8420-055970DB7260}" type="pres">
      <dgm:prSet presAssocID="{62D294B8-FDC2-4E5F-A78B-4808E8C74625}" presName="parentText" presStyleLbl="node1" presStyleIdx="2" presStyleCnt="3">
        <dgm:presLayoutVars>
          <dgm:chMax val="0"/>
          <dgm:bulletEnabled val="1"/>
        </dgm:presLayoutVars>
      </dgm:prSet>
      <dgm:spPr/>
      <dgm:t>
        <a:bodyPr/>
        <a:lstStyle/>
        <a:p>
          <a:endParaRPr lang="pl-PL"/>
        </a:p>
      </dgm:t>
    </dgm:pt>
    <dgm:pt modelId="{6319C6FE-BA62-46B1-96E7-CBF6D2F4BE93}" type="pres">
      <dgm:prSet presAssocID="{62D294B8-FDC2-4E5F-A78B-4808E8C74625}" presName="negativeSpace" presStyleCnt="0"/>
      <dgm:spPr/>
    </dgm:pt>
    <dgm:pt modelId="{FFDEACA4-9405-4E6C-B3A7-F4A3C426BC16}" type="pres">
      <dgm:prSet presAssocID="{62D294B8-FDC2-4E5F-A78B-4808E8C74625}" presName="childText" presStyleLbl="conFgAcc1" presStyleIdx="2" presStyleCnt="3">
        <dgm:presLayoutVars>
          <dgm:bulletEnabled val="1"/>
        </dgm:presLayoutVars>
      </dgm:prSet>
      <dgm:spPr/>
      <dgm:t>
        <a:bodyPr/>
        <a:lstStyle/>
        <a:p>
          <a:endParaRPr lang="pl-PL"/>
        </a:p>
      </dgm:t>
    </dgm:pt>
  </dgm:ptLst>
  <dgm:cxnLst>
    <dgm:cxn modelId="{209C550E-20DF-4C35-87DD-B1206D74C1F2}" type="presOf" srcId="{6C3B9E20-6344-4F80-A838-A24A693B4D52}" destId="{FFDEACA4-9405-4E6C-B3A7-F4A3C426BC16}" srcOrd="0" destOrd="0" presId="urn:microsoft.com/office/officeart/2005/8/layout/list1"/>
    <dgm:cxn modelId="{CA49A482-D43A-4CC1-9A0E-77E89664BE19}" type="presOf" srcId="{473A51EF-BCAB-485E-990F-D4B0F162FDCF}" destId="{7DE311C3-AFAB-44FB-BEBD-6179D181930E}" srcOrd="0" destOrd="0" presId="urn:microsoft.com/office/officeart/2005/8/layout/list1"/>
    <dgm:cxn modelId="{27AAA031-862C-4104-877B-71A5742FD737}" type="presOf" srcId="{62D294B8-FDC2-4E5F-A78B-4808E8C74625}" destId="{3D4EBBD5-5A85-4DC0-8E96-FC1C7C4BCFAF}" srcOrd="0" destOrd="0" presId="urn:microsoft.com/office/officeart/2005/8/layout/list1"/>
    <dgm:cxn modelId="{7EBEF923-DE79-4AB3-AF74-115BB93C6AC8}" srcId="{62D294B8-FDC2-4E5F-A78B-4808E8C74625}" destId="{6C3B9E20-6344-4F80-A838-A24A693B4D52}" srcOrd="0" destOrd="0" parTransId="{770CFA88-8FDA-4AB2-B161-145BA36DE6DE}" sibTransId="{E9D096E3-0BEB-4B5C-8D63-1E03D04F37FA}"/>
    <dgm:cxn modelId="{F1A42EF6-857F-4EA1-BBCB-71AFE2CF55AD}" type="presOf" srcId="{FFBB5BC9-0531-41AA-B74B-1E8CCC48A0E1}" destId="{5B64F9FF-E449-48F1-8F9D-CDAC5303C31A}" srcOrd="0" destOrd="1" presId="urn:microsoft.com/office/officeart/2005/8/layout/list1"/>
    <dgm:cxn modelId="{A96BE13D-9941-433F-A916-04A616DB77CC}" srcId="{473A51EF-BCAB-485E-990F-D4B0F162FDCF}" destId="{6AA56158-35BA-49D9-AC10-8EC6B6257355}" srcOrd="0" destOrd="0" parTransId="{46EDBD01-4769-4B6C-80A6-B6188A1B5C9A}" sibTransId="{C5ABC8EA-9C40-4487-948E-32DB86B0E28E}"/>
    <dgm:cxn modelId="{51D3E27A-C363-4882-A4B8-039FC0C2347A}" srcId="{8C36F1FD-5F2E-424E-8C6F-79D251D96A2E}" destId="{EF47D0B1-53C9-4A09-8B16-FC2A5F4033B9}" srcOrd="0" destOrd="0" parTransId="{59185F1D-9F6F-4648-BA67-D6CECDB069B3}" sibTransId="{A0829AED-E604-4C62-AC53-F71B50B49BAF}"/>
    <dgm:cxn modelId="{ED2EEB0F-5830-433E-BCEE-3131C884BD7D}" srcId="{473A51EF-BCAB-485E-990F-D4B0F162FDCF}" destId="{FFBB5BC9-0531-41AA-B74B-1E8CCC48A0E1}" srcOrd="1" destOrd="0" parTransId="{E8FC71D2-11A5-4BAB-A559-2E8354F56A4B}" sibTransId="{3E0D26E6-B06F-43E1-BD35-B7B5D20DE4A6}"/>
    <dgm:cxn modelId="{56E01419-F964-400A-867E-7F4CCE83409F}" type="presOf" srcId="{EF47D0B1-53C9-4A09-8B16-FC2A5F4033B9}" destId="{F7198481-C5A3-4758-AED8-C619707E7F8F}" srcOrd="1" destOrd="0" presId="urn:microsoft.com/office/officeart/2005/8/layout/list1"/>
    <dgm:cxn modelId="{184AF1EF-5A77-4D5E-B16A-826DEC813231}" srcId="{8C36F1FD-5F2E-424E-8C6F-79D251D96A2E}" destId="{473A51EF-BCAB-485E-990F-D4B0F162FDCF}" srcOrd="1" destOrd="0" parTransId="{0BBE73BC-6813-44E9-B4D7-30F3FA32FB99}" sibTransId="{76A3448B-3A33-49B6-B0C6-ADECE0FE1776}"/>
    <dgm:cxn modelId="{0CE78CAE-4901-4854-8959-7151C7BCEA8D}" srcId="{EF47D0B1-53C9-4A09-8B16-FC2A5F4033B9}" destId="{41CFC06A-90A3-44DB-BD27-83E91BA48C2A}" srcOrd="0" destOrd="0" parTransId="{466AE859-5FA2-4AF8-9564-98E87D3B7D38}" sibTransId="{A2D0EA8A-A4C7-4D81-8D36-E68E73C36CCD}"/>
    <dgm:cxn modelId="{6AF06ACA-98D6-4D1B-95AA-9BF3E50C4B58}" type="presOf" srcId="{41CFC06A-90A3-44DB-BD27-83E91BA48C2A}" destId="{E300CEE2-D8E3-48D8-835E-38EE31A979C9}" srcOrd="0" destOrd="0" presId="urn:microsoft.com/office/officeart/2005/8/layout/list1"/>
    <dgm:cxn modelId="{A3B7F643-FF36-4EAB-AE03-65122521ED46}" type="presOf" srcId="{6AA56158-35BA-49D9-AC10-8EC6B6257355}" destId="{5B64F9FF-E449-48F1-8F9D-CDAC5303C31A}" srcOrd="0" destOrd="0" presId="urn:microsoft.com/office/officeart/2005/8/layout/list1"/>
    <dgm:cxn modelId="{1BD2F2CC-5158-48B2-A1D0-D9CF693A9EFC}" type="presOf" srcId="{EF47D0B1-53C9-4A09-8B16-FC2A5F4033B9}" destId="{00B4CC84-FF4E-4E6E-B13F-A2686343DA08}" srcOrd="0" destOrd="0" presId="urn:microsoft.com/office/officeart/2005/8/layout/list1"/>
    <dgm:cxn modelId="{51EED94D-AA88-4D15-9D91-2C1DAB96CB65}" srcId="{8C36F1FD-5F2E-424E-8C6F-79D251D96A2E}" destId="{62D294B8-FDC2-4E5F-A78B-4808E8C74625}" srcOrd="2" destOrd="0" parTransId="{043693BA-5DF5-4E16-8F9B-28C1DCEC7BB0}" sibTransId="{C209FED4-3610-406F-B4BB-1B6ECDB65D53}"/>
    <dgm:cxn modelId="{52156CB3-584B-4C60-B35F-05CB163BDC76}" type="presOf" srcId="{8C36F1FD-5F2E-424E-8C6F-79D251D96A2E}" destId="{E7FC422F-D92B-4B06-BEB4-FC7E040022DC}" srcOrd="0" destOrd="0" presId="urn:microsoft.com/office/officeart/2005/8/layout/list1"/>
    <dgm:cxn modelId="{802095E7-83F4-4233-A351-378FC035DE7B}" type="presOf" srcId="{473A51EF-BCAB-485E-990F-D4B0F162FDCF}" destId="{ECEE088D-6C1A-4470-8E56-3EC800EAF452}" srcOrd="1" destOrd="0" presId="urn:microsoft.com/office/officeart/2005/8/layout/list1"/>
    <dgm:cxn modelId="{50D50152-B5C6-4B33-90BE-B5511723BB55}" type="presOf" srcId="{62D294B8-FDC2-4E5F-A78B-4808E8C74625}" destId="{62B3F6D2-F0AE-4349-8420-055970DB7260}" srcOrd="1" destOrd="0" presId="urn:microsoft.com/office/officeart/2005/8/layout/list1"/>
    <dgm:cxn modelId="{5B9B112D-7FFD-4FEB-8707-630E9F433F38}" type="presParOf" srcId="{E7FC422F-D92B-4B06-BEB4-FC7E040022DC}" destId="{11441C53-8097-4A1A-BB5C-D71B4914296C}" srcOrd="0" destOrd="0" presId="urn:microsoft.com/office/officeart/2005/8/layout/list1"/>
    <dgm:cxn modelId="{29AC8472-F900-4926-82F7-1DDCCECB11E1}" type="presParOf" srcId="{11441C53-8097-4A1A-BB5C-D71B4914296C}" destId="{00B4CC84-FF4E-4E6E-B13F-A2686343DA08}" srcOrd="0" destOrd="0" presId="urn:microsoft.com/office/officeart/2005/8/layout/list1"/>
    <dgm:cxn modelId="{9A41F031-8DA1-4F02-BDFA-D32962DCAAB4}" type="presParOf" srcId="{11441C53-8097-4A1A-BB5C-D71B4914296C}" destId="{F7198481-C5A3-4758-AED8-C619707E7F8F}" srcOrd="1" destOrd="0" presId="urn:microsoft.com/office/officeart/2005/8/layout/list1"/>
    <dgm:cxn modelId="{70AA623E-E149-490F-9359-254E21F7DCF3}" type="presParOf" srcId="{E7FC422F-D92B-4B06-BEB4-FC7E040022DC}" destId="{6F19BB19-9B09-4161-8808-20EB7085032F}" srcOrd="1" destOrd="0" presId="urn:microsoft.com/office/officeart/2005/8/layout/list1"/>
    <dgm:cxn modelId="{C8CBD626-EF4E-416D-A8EA-207138876F1B}" type="presParOf" srcId="{E7FC422F-D92B-4B06-BEB4-FC7E040022DC}" destId="{E300CEE2-D8E3-48D8-835E-38EE31A979C9}" srcOrd="2" destOrd="0" presId="urn:microsoft.com/office/officeart/2005/8/layout/list1"/>
    <dgm:cxn modelId="{2A3BDD4A-21B6-485B-AF65-637622F84930}" type="presParOf" srcId="{E7FC422F-D92B-4B06-BEB4-FC7E040022DC}" destId="{73126D20-3A39-4184-B6AC-7E40F7954030}" srcOrd="3" destOrd="0" presId="urn:microsoft.com/office/officeart/2005/8/layout/list1"/>
    <dgm:cxn modelId="{9AC16E6C-DAF6-45B6-82AA-B657DBBA1C83}" type="presParOf" srcId="{E7FC422F-D92B-4B06-BEB4-FC7E040022DC}" destId="{A58BB786-0384-42AE-A0CB-84A98D68261D}" srcOrd="4" destOrd="0" presId="urn:microsoft.com/office/officeart/2005/8/layout/list1"/>
    <dgm:cxn modelId="{215AC9C8-4422-4647-9748-9A08AA1DDE1B}" type="presParOf" srcId="{A58BB786-0384-42AE-A0CB-84A98D68261D}" destId="{7DE311C3-AFAB-44FB-BEBD-6179D181930E}" srcOrd="0" destOrd="0" presId="urn:microsoft.com/office/officeart/2005/8/layout/list1"/>
    <dgm:cxn modelId="{9FB8B968-327E-42F6-A157-F00C58584656}" type="presParOf" srcId="{A58BB786-0384-42AE-A0CB-84A98D68261D}" destId="{ECEE088D-6C1A-4470-8E56-3EC800EAF452}" srcOrd="1" destOrd="0" presId="urn:microsoft.com/office/officeart/2005/8/layout/list1"/>
    <dgm:cxn modelId="{803A2AFC-D2C9-4B1E-B760-F48A30442063}" type="presParOf" srcId="{E7FC422F-D92B-4B06-BEB4-FC7E040022DC}" destId="{F9DA24FC-DC12-4DB4-BC9A-8D22BCDCEEF3}" srcOrd="5" destOrd="0" presId="urn:microsoft.com/office/officeart/2005/8/layout/list1"/>
    <dgm:cxn modelId="{4ADA2831-6373-42ED-9363-5FC4F3991D4C}" type="presParOf" srcId="{E7FC422F-D92B-4B06-BEB4-FC7E040022DC}" destId="{5B64F9FF-E449-48F1-8F9D-CDAC5303C31A}" srcOrd="6" destOrd="0" presId="urn:microsoft.com/office/officeart/2005/8/layout/list1"/>
    <dgm:cxn modelId="{6A3B883C-E55D-43AA-9B0B-1AA1EEE89999}" type="presParOf" srcId="{E7FC422F-D92B-4B06-BEB4-FC7E040022DC}" destId="{281105F1-77FE-44E7-B6B3-42B4E6BE76D2}" srcOrd="7" destOrd="0" presId="urn:microsoft.com/office/officeart/2005/8/layout/list1"/>
    <dgm:cxn modelId="{41AF5AF4-7D0B-4DBA-BD35-C35B8456546B}" type="presParOf" srcId="{E7FC422F-D92B-4B06-BEB4-FC7E040022DC}" destId="{39DA6344-A122-4F2C-960A-B38C37401D12}" srcOrd="8" destOrd="0" presId="urn:microsoft.com/office/officeart/2005/8/layout/list1"/>
    <dgm:cxn modelId="{9A988888-C41A-46BB-A8C5-25C3E97A7756}" type="presParOf" srcId="{39DA6344-A122-4F2C-960A-B38C37401D12}" destId="{3D4EBBD5-5A85-4DC0-8E96-FC1C7C4BCFAF}" srcOrd="0" destOrd="0" presId="urn:microsoft.com/office/officeart/2005/8/layout/list1"/>
    <dgm:cxn modelId="{DFDBE250-9F78-4C8B-B052-A9C0E31E32B5}" type="presParOf" srcId="{39DA6344-A122-4F2C-960A-B38C37401D12}" destId="{62B3F6D2-F0AE-4349-8420-055970DB7260}" srcOrd="1" destOrd="0" presId="urn:microsoft.com/office/officeart/2005/8/layout/list1"/>
    <dgm:cxn modelId="{AFB75B6B-3ECD-4A04-9667-7F238CC1B651}" type="presParOf" srcId="{E7FC422F-D92B-4B06-BEB4-FC7E040022DC}" destId="{6319C6FE-BA62-46B1-96E7-CBF6D2F4BE93}" srcOrd="9" destOrd="0" presId="urn:microsoft.com/office/officeart/2005/8/layout/list1"/>
    <dgm:cxn modelId="{DA9DFEAE-6570-4A83-94D7-B9114C5B3B62}" type="presParOf" srcId="{E7FC422F-D92B-4B06-BEB4-FC7E040022DC}" destId="{FFDEACA4-9405-4E6C-B3A7-F4A3C426BC1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ADDE7-4834-4D03-AD28-33D272F3F62B}" type="doc">
      <dgm:prSet loTypeId="urn:microsoft.com/office/officeart/2005/8/layout/hProcess4" loCatId="process" qsTypeId="urn:microsoft.com/office/officeart/2005/8/quickstyle/3d2" qsCatId="3D" csTypeId="urn:microsoft.com/office/officeart/2005/8/colors/accent1_2" csCatId="accent1" phldr="1"/>
      <dgm:spPr/>
      <dgm:t>
        <a:bodyPr/>
        <a:lstStyle/>
        <a:p>
          <a:endParaRPr lang="pl-PL"/>
        </a:p>
      </dgm:t>
    </dgm:pt>
    <dgm:pt modelId="{3B612678-D212-400F-8F49-17070ADB3098}">
      <dgm:prSet phldrT="[Tekst]" custT="1"/>
      <dgm:spPr>
        <a:solidFill>
          <a:srgbClr val="E96F28"/>
        </a:solidFill>
        <a:ln>
          <a:solidFill>
            <a:srgbClr val="E96F28"/>
          </a:solidFill>
        </a:ln>
      </dgm:spPr>
      <dgm:t>
        <a:bodyPr/>
        <a:lstStyle/>
        <a:p>
          <a:r>
            <a:rPr lang="pl-PL" sz="1700" dirty="0" err="1" smtClean="0">
              <a:latin typeface="Calibri" pitchFamily="34" charset="0"/>
              <a:cs typeface="Calibri" pitchFamily="34" charset="0"/>
            </a:rPr>
            <a:t>Region-stat</a:t>
          </a:r>
          <a:r>
            <a:rPr lang="pl-PL" sz="1700" dirty="0" smtClean="0">
              <a:latin typeface="Calibri" pitchFamily="34" charset="0"/>
              <a:cs typeface="Calibri" pitchFamily="34" charset="0"/>
            </a:rPr>
            <a:t>®</a:t>
          </a:r>
          <a:endParaRPr lang="pl-PL" sz="1700" dirty="0">
            <a:latin typeface="Calibri" pitchFamily="34" charset="0"/>
            <a:cs typeface="Calibri" pitchFamily="34" charset="0"/>
          </a:endParaRPr>
        </a:p>
      </dgm:t>
    </dgm:pt>
    <dgm:pt modelId="{AFE4CD7F-8D3E-43EC-A2B4-32E4B1B8593E}" type="parTrans" cxnId="{97C23549-73D6-4DEE-828A-814F5631872E}">
      <dgm:prSet/>
      <dgm:spPr/>
      <dgm:t>
        <a:bodyPr/>
        <a:lstStyle/>
        <a:p>
          <a:endParaRPr lang="pl-PL"/>
        </a:p>
      </dgm:t>
    </dgm:pt>
    <dgm:pt modelId="{247BBB22-B72E-43F2-A76B-F0B8EAACFB4F}" type="sibTrans" cxnId="{97C23549-73D6-4DEE-828A-814F5631872E}">
      <dgm:prSet/>
      <dgm:spPr>
        <a:solidFill>
          <a:srgbClr val="E96F28"/>
        </a:solidFill>
        <a:ln>
          <a:solidFill>
            <a:srgbClr val="E96F28"/>
          </a:solidFill>
        </a:ln>
      </dgm:spPr>
      <dgm:t>
        <a:bodyPr/>
        <a:lstStyle/>
        <a:p>
          <a:endParaRPr lang="pl-PL" dirty="0"/>
        </a:p>
      </dgm:t>
    </dgm:pt>
    <dgm:pt modelId="{731716DF-3C59-48E2-9A6E-8E1829D8534D}">
      <dgm:prSet phldrT="[Tekst]" custT="1"/>
      <dgm:spPr>
        <a:solidFill>
          <a:srgbClr val="E96F28"/>
        </a:solidFill>
        <a:ln>
          <a:solidFill>
            <a:srgbClr val="E96F28"/>
          </a:solidFill>
        </a:ln>
      </dgm:spPr>
      <dgm:t>
        <a:bodyPr/>
        <a:lstStyle/>
        <a:p>
          <a:r>
            <a:rPr lang="pl-PL" sz="1700" dirty="0" smtClean="0">
              <a:latin typeface="Calibri" pitchFamily="34" charset="0"/>
              <a:cs typeface="Calibri" pitchFamily="34" charset="0"/>
            </a:rPr>
            <a:t>Ekonometria</a:t>
          </a:r>
          <a:endParaRPr lang="pl-PL" sz="1700" dirty="0">
            <a:latin typeface="Calibri" pitchFamily="34" charset="0"/>
            <a:cs typeface="Calibri" pitchFamily="34" charset="0"/>
          </a:endParaRPr>
        </a:p>
      </dgm:t>
    </dgm:pt>
    <dgm:pt modelId="{34192B63-F856-4E08-A3A3-BB1608C080CE}" type="parTrans" cxnId="{B05C77A4-B847-4C5D-B937-68ED077AA73A}">
      <dgm:prSet/>
      <dgm:spPr/>
      <dgm:t>
        <a:bodyPr/>
        <a:lstStyle/>
        <a:p>
          <a:endParaRPr lang="pl-PL"/>
        </a:p>
      </dgm:t>
    </dgm:pt>
    <dgm:pt modelId="{8C39F661-B34E-4FC4-ADB7-3184B55DA7B4}" type="sibTrans" cxnId="{B05C77A4-B847-4C5D-B937-68ED077AA73A}">
      <dgm:prSet/>
      <dgm:spPr>
        <a:solidFill>
          <a:srgbClr val="E96F28"/>
        </a:solidFill>
        <a:ln>
          <a:solidFill>
            <a:srgbClr val="E96F28"/>
          </a:solidFill>
        </a:ln>
      </dgm:spPr>
      <dgm:t>
        <a:bodyPr/>
        <a:lstStyle/>
        <a:p>
          <a:endParaRPr lang="pl-PL" dirty="0"/>
        </a:p>
      </dgm:t>
    </dgm:pt>
    <dgm:pt modelId="{6535BDF2-77BE-4727-A4D4-AD8720155513}">
      <dgm:prSet phldrT="[Tekst]" custT="1"/>
      <dgm:spPr>
        <a:solidFill>
          <a:srgbClr val="E96F28"/>
        </a:solidFill>
        <a:ln>
          <a:solidFill>
            <a:srgbClr val="E96F28"/>
          </a:solidFill>
        </a:ln>
      </dgm:spPr>
      <dgm:t>
        <a:bodyPr/>
        <a:lstStyle/>
        <a:p>
          <a:r>
            <a:rPr lang="pl-PL" sz="1700" dirty="0" smtClean="0">
              <a:latin typeface="Calibri" pitchFamily="34" charset="0"/>
              <a:cs typeface="Calibri" pitchFamily="34" charset="0"/>
            </a:rPr>
            <a:t>Prognozy</a:t>
          </a:r>
          <a:endParaRPr lang="pl-PL" sz="1700" dirty="0">
            <a:latin typeface="Calibri" pitchFamily="34" charset="0"/>
            <a:cs typeface="Calibri" pitchFamily="34" charset="0"/>
          </a:endParaRPr>
        </a:p>
      </dgm:t>
    </dgm:pt>
    <dgm:pt modelId="{F3E44223-D53D-4A43-B35D-0E3CBAC8BC10}" type="parTrans" cxnId="{8574035F-D1D3-40D4-8F24-5B2147081ED1}">
      <dgm:prSet/>
      <dgm:spPr/>
      <dgm:t>
        <a:bodyPr/>
        <a:lstStyle/>
        <a:p>
          <a:endParaRPr lang="pl-PL"/>
        </a:p>
      </dgm:t>
    </dgm:pt>
    <dgm:pt modelId="{722CCE9A-09AE-415C-8E3E-15E68C1B5D52}" type="sibTrans" cxnId="{8574035F-D1D3-40D4-8F24-5B2147081ED1}">
      <dgm:prSet/>
      <dgm:spPr>
        <a:solidFill>
          <a:srgbClr val="E96F28"/>
        </a:solidFill>
        <a:ln>
          <a:solidFill>
            <a:srgbClr val="E96F28"/>
          </a:solidFill>
        </a:ln>
      </dgm:spPr>
      <dgm:t>
        <a:bodyPr/>
        <a:lstStyle/>
        <a:p>
          <a:endParaRPr lang="pl-PL" dirty="0"/>
        </a:p>
      </dgm:t>
    </dgm:pt>
    <dgm:pt modelId="{37644E61-105B-4059-96BD-FF9E35424390}">
      <dgm:prSet phldrT="[Tekst]" custT="1"/>
      <dgm:spPr>
        <a:ln>
          <a:solidFill>
            <a:srgbClr val="E96F28"/>
          </a:solidFill>
        </a:ln>
      </dgm:spPr>
      <dgm:t>
        <a:bodyPr/>
        <a:lstStyle/>
        <a:p>
          <a:r>
            <a:rPr lang="pl-PL" sz="1700" dirty="0" smtClean="0">
              <a:latin typeface="Calibri" pitchFamily="34" charset="0"/>
              <a:cs typeface="Calibri" pitchFamily="34" charset="0"/>
            </a:rPr>
            <a:t>prognozowanie długookresowe</a:t>
          </a:r>
          <a:endParaRPr lang="pl-PL" sz="1700" dirty="0">
            <a:latin typeface="Calibri" pitchFamily="34" charset="0"/>
            <a:cs typeface="Calibri" pitchFamily="34" charset="0"/>
          </a:endParaRPr>
        </a:p>
      </dgm:t>
    </dgm:pt>
    <dgm:pt modelId="{16273FF2-B8C7-432E-9147-712B3ED379EC}" type="parTrans" cxnId="{68D05917-8EFD-4DD2-AE2F-61359C68052E}">
      <dgm:prSet/>
      <dgm:spPr/>
      <dgm:t>
        <a:bodyPr/>
        <a:lstStyle/>
        <a:p>
          <a:endParaRPr lang="pl-PL"/>
        </a:p>
      </dgm:t>
    </dgm:pt>
    <dgm:pt modelId="{9CC219A0-D2CC-46BA-94F2-6A4418180649}" type="sibTrans" cxnId="{68D05917-8EFD-4DD2-AE2F-61359C68052E}">
      <dgm:prSet/>
      <dgm:spPr/>
      <dgm:t>
        <a:bodyPr/>
        <a:lstStyle/>
        <a:p>
          <a:endParaRPr lang="pl-PL"/>
        </a:p>
      </dgm:t>
    </dgm:pt>
    <dgm:pt modelId="{86E97F78-FDF7-46C2-9F93-FA9B1E972FF7}">
      <dgm:prSet phldrT="[Tekst]" custT="1"/>
      <dgm:spPr>
        <a:ln>
          <a:solidFill>
            <a:srgbClr val="E96F28"/>
          </a:solidFill>
        </a:ln>
      </dgm:spPr>
      <dgm:t>
        <a:bodyPr/>
        <a:lstStyle/>
        <a:p>
          <a:r>
            <a:rPr lang="pl-PL" sz="1700" dirty="0" smtClean="0">
              <a:latin typeface="Calibri" pitchFamily="34" charset="0"/>
              <a:cs typeface="Calibri" pitchFamily="34" charset="0"/>
            </a:rPr>
            <a:t>ultrakrótkie szeregi czasowe</a:t>
          </a:r>
          <a:endParaRPr lang="pl-PL" sz="1700" dirty="0">
            <a:latin typeface="Calibri" pitchFamily="34" charset="0"/>
            <a:cs typeface="Calibri" pitchFamily="34" charset="0"/>
          </a:endParaRPr>
        </a:p>
      </dgm:t>
    </dgm:pt>
    <dgm:pt modelId="{495EC7F1-F453-4ECF-A41C-71AF1289F7AC}" type="parTrans" cxnId="{916D24D5-368A-4F28-A1AB-48705683A4D0}">
      <dgm:prSet/>
      <dgm:spPr/>
      <dgm:t>
        <a:bodyPr/>
        <a:lstStyle/>
        <a:p>
          <a:endParaRPr lang="pl-PL"/>
        </a:p>
      </dgm:t>
    </dgm:pt>
    <dgm:pt modelId="{B0F7F4A2-3C50-4A87-97C9-C924FF805637}" type="sibTrans" cxnId="{916D24D5-368A-4F28-A1AB-48705683A4D0}">
      <dgm:prSet/>
      <dgm:spPr/>
      <dgm:t>
        <a:bodyPr/>
        <a:lstStyle/>
        <a:p>
          <a:endParaRPr lang="pl-PL"/>
        </a:p>
      </dgm:t>
    </dgm:pt>
    <dgm:pt modelId="{17737F95-C871-4B9F-A4F0-7908D0995409}">
      <dgm:prSet phldrT="[Tekst]" custT="1"/>
      <dgm:spPr>
        <a:solidFill>
          <a:srgbClr val="E96F28"/>
        </a:solidFill>
        <a:ln>
          <a:solidFill>
            <a:srgbClr val="E96F28"/>
          </a:solidFill>
        </a:ln>
      </dgm:spPr>
      <dgm:t>
        <a:bodyPr/>
        <a:lstStyle/>
        <a:p>
          <a:r>
            <a:rPr lang="pl-PL" sz="1700" dirty="0" smtClean="0">
              <a:latin typeface="Calibri" pitchFamily="34" charset="0"/>
              <a:cs typeface="Calibri" pitchFamily="34" charset="0"/>
            </a:rPr>
            <a:t>Korekty eksperckie</a:t>
          </a:r>
          <a:endParaRPr lang="pl-PL" sz="1700" dirty="0">
            <a:latin typeface="Calibri" pitchFamily="34" charset="0"/>
            <a:cs typeface="Calibri" pitchFamily="34" charset="0"/>
          </a:endParaRPr>
        </a:p>
      </dgm:t>
    </dgm:pt>
    <dgm:pt modelId="{C16B8395-DAE7-459A-964A-30520A66D615}" type="parTrans" cxnId="{4D4E9983-FEE8-4A6D-BAF3-4B45E12B0AC4}">
      <dgm:prSet/>
      <dgm:spPr/>
      <dgm:t>
        <a:bodyPr/>
        <a:lstStyle/>
        <a:p>
          <a:endParaRPr lang="pl-PL"/>
        </a:p>
      </dgm:t>
    </dgm:pt>
    <dgm:pt modelId="{48472A81-C8F5-4EB6-8997-C9360A1363D5}" type="sibTrans" cxnId="{4D4E9983-FEE8-4A6D-BAF3-4B45E12B0AC4}">
      <dgm:prSet/>
      <dgm:spPr/>
      <dgm:t>
        <a:bodyPr/>
        <a:lstStyle/>
        <a:p>
          <a:endParaRPr lang="pl-PL"/>
        </a:p>
      </dgm:t>
    </dgm:pt>
    <dgm:pt modelId="{4C60EED7-AC34-474A-9E23-17B2AA8AC71D}">
      <dgm:prSet phldrT="[Tekst]" custT="1"/>
      <dgm:spPr>
        <a:ln>
          <a:solidFill>
            <a:srgbClr val="E96F28"/>
          </a:solidFill>
        </a:ln>
      </dgm:spPr>
      <dgm:t>
        <a:bodyPr/>
        <a:lstStyle/>
        <a:p>
          <a:r>
            <a:rPr lang="pl-PL" sz="1700" dirty="0" smtClean="0">
              <a:latin typeface="Calibri" pitchFamily="34" charset="0"/>
              <a:cs typeface="Calibri" pitchFamily="34" charset="0"/>
            </a:rPr>
            <a:t>System Badań </a:t>
          </a:r>
          <a:br>
            <a:rPr lang="pl-PL" sz="1700" dirty="0" smtClean="0">
              <a:latin typeface="Calibri" pitchFamily="34" charset="0"/>
              <a:cs typeface="Calibri" pitchFamily="34" charset="0"/>
            </a:rPr>
          </a:br>
          <a:r>
            <a:rPr lang="pl-PL" sz="1700" dirty="0" smtClean="0">
              <a:latin typeface="Calibri" pitchFamily="34" charset="0"/>
              <a:cs typeface="Calibri" pitchFamily="34" charset="0"/>
            </a:rPr>
            <a:t>i Prognoz Regionalnych</a:t>
          </a:r>
          <a:endParaRPr lang="pl-PL" sz="1700" dirty="0">
            <a:latin typeface="Calibri" pitchFamily="34" charset="0"/>
            <a:cs typeface="Calibri" pitchFamily="34" charset="0"/>
          </a:endParaRPr>
        </a:p>
      </dgm:t>
    </dgm:pt>
    <dgm:pt modelId="{0DA83A8E-D948-4F66-B5EF-0ABBD08447B4}" type="parTrans" cxnId="{AF0FDBE0-9D99-4DC6-9AF0-067E6CEAEAF4}">
      <dgm:prSet/>
      <dgm:spPr/>
      <dgm:t>
        <a:bodyPr/>
        <a:lstStyle/>
        <a:p>
          <a:endParaRPr lang="pl-PL"/>
        </a:p>
      </dgm:t>
    </dgm:pt>
    <dgm:pt modelId="{8C650E0A-050B-42AD-9353-E923AA6E49EB}" type="sibTrans" cxnId="{AF0FDBE0-9D99-4DC6-9AF0-067E6CEAEAF4}">
      <dgm:prSet/>
      <dgm:spPr/>
      <dgm:t>
        <a:bodyPr/>
        <a:lstStyle/>
        <a:p>
          <a:endParaRPr lang="pl-PL"/>
        </a:p>
      </dgm:t>
    </dgm:pt>
    <dgm:pt modelId="{00F54CBB-4883-4E45-BF85-533D55095864}">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386E6220-9C74-4FAB-A226-0A7013C404C7}" type="parTrans" cxnId="{D74164C4-2B11-4A73-BFF7-40BFE15062A6}">
      <dgm:prSet/>
      <dgm:spPr/>
      <dgm:t>
        <a:bodyPr/>
        <a:lstStyle/>
        <a:p>
          <a:endParaRPr lang="pl-PL"/>
        </a:p>
      </dgm:t>
    </dgm:pt>
    <dgm:pt modelId="{A7F64BA8-7C76-4657-8512-93C19B2DCA60}" type="sibTrans" cxnId="{D74164C4-2B11-4A73-BFF7-40BFE15062A6}">
      <dgm:prSet/>
      <dgm:spPr/>
      <dgm:t>
        <a:bodyPr/>
        <a:lstStyle/>
        <a:p>
          <a:endParaRPr lang="pl-PL"/>
        </a:p>
      </dgm:t>
    </dgm:pt>
    <dgm:pt modelId="{F0F9DB2A-4590-4C3D-A3B5-05FFA0B9CC6D}">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B99287A1-24B2-4CEF-9A6D-CE7F24771B9F}" type="parTrans" cxnId="{9C3DE06C-90BE-4642-8DD3-13E956D91763}">
      <dgm:prSet/>
      <dgm:spPr/>
      <dgm:t>
        <a:bodyPr/>
        <a:lstStyle/>
        <a:p>
          <a:endParaRPr lang="pl-PL"/>
        </a:p>
      </dgm:t>
    </dgm:pt>
    <dgm:pt modelId="{F94F17A1-2D79-4F68-ACF4-AC19E7FE441B}" type="sibTrans" cxnId="{9C3DE06C-90BE-4642-8DD3-13E956D91763}">
      <dgm:prSet/>
      <dgm:spPr/>
      <dgm:t>
        <a:bodyPr/>
        <a:lstStyle/>
        <a:p>
          <a:endParaRPr lang="pl-PL"/>
        </a:p>
      </dgm:t>
    </dgm:pt>
    <dgm:pt modelId="{04329E63-6217-434B-9303-B19D6AEA78E2}">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1010BB57-0A30-44B2-956B-6C1DC7C70E43}" type="parTrans" cxnId="{8473782B-2E70-4760-99E1-BEA8F2478D54}">
      <dgm:prSet/>
      <dgm:spPr/>
      <dgm:t>
        <a:bodyPr/>
        <a:lstStyle/>
        <a:p>
          <a:endParaRPr lang="pl-PL"/>
        </a:p>
      </dgm:t>
    </dgm:pt>
    <dgm:pt modelId="{62589254-3173-4B89-8575-153EC9523186}" type="sibTrans" cxnId="{8473782B-2E70-4760-99E1-BEA8F2478D54}">
      <dgm:prSet/>
      <dgm:spPr/>
      <dgm:t>
        <a:bodyPr/>
        <a:lstStyle/>
        <a:p>
          <a:endParaRPr lang="pl-PL"/>
        </a:p>
      </dgm:t>
    </dgm:pt>
    <dgm:pt modelId="{8740E9EB-5A80-40D5-96A4-9D4433E61F3D}">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3E5C7243-6473-47C9-BE25-D450F4133EF7}" type="parTrans" cxnId="{67B095F6-7233-4F3D-8516-5B98505040D6}">
      <dgm:prSet/>
      <dgm:spPr/>
      <dgm:t>
        <a:bodyPr/>
        <a:lstStyle/>
        <a:p>
          <a:endParaRPr lang="pl-PL"/>
        </a:p>
      </dgm:t>
    </dgm:pt>
    <dgm:pt modelId="{90525F47-71EC-4DE8-B3F5-7ADBA53AA1F9}" type="sibTrans" cxnId="{67B095F6-7233-4F3D-8516-5B98505040D6}">
      <dgm:prSet/>
      <dgm:spPr/>
      <dgm:t>
        <a:bodyPr/>
        <a:lstStyle/>
        <a:p>
          <a:endParaRPr lang="pl-PL"/>
        </a:p>
      </dgm:t>
    </dgm:pt>
    <dgm:pt modelId="{E108BB22-E0C6-4832-B446-1D889C3BB5CD}">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C634ACB7-D9FA-4A13-8D76-3711F426DC40}" type="parTrans" cxnId="{B4CA1AED-FA8A-4F4B-BC0A-82BAB51CA42C}">
      <dgm:prSet/>
      <dgm:spPr/>
      <dgm:t>
        <a:bodyPr/>
        <a:lstStyle/>
        <a:p>
          <a:endParaRPr lang="pl-PL"/>
        </a:p>
      </dgm:t>
    </dgm:pt>
    <dgm:pt modelId="{62AB30E4-946E-4754-B145-E8B91AF06979}" type="sibTrans" cxnId="{B4CA1AED-FA8A-4F4B-BC0A-82BAB51CA42C}">
      <dgm:prSet/>
      <dgm:spPr/>
      <dgm:t>
        <a:bodyPr/>
        <a:lstStyle/>
        <a:p>
          <a:endParaRPr lang="pl-PL"/>
        </a:p>
      </dgm:t>
    </dgm:pt>
    <dgm:pt modelId="{1C6E4693-8C23-4D56-9139-2BC9801BB462}">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1122ACD2-9E5C-4618-90B4-D9D8F3F229AC}" type="parTrans" cxnId="{74F1E202-A4FE-4D45-AC78-E9849926ACF8}">
      <dgm:prSet/>
      <dgm:spPr/>
      <dgm:t>
        <a:bodyPr/>
        <a:lstStyle/>
        <a:p>
          <a:endParaRPr lang="pl-PL"/>
        </a:p>
      </dgm:t>
    </dgm:pt>
    <dgm:pt modelId="{740DB17C-1256-4371-B3DE-6EAF423C8C1C}" type="sibTrans" cxnId="{74F1E202-A4FE-4D45-AC78-E9849926ACF8}">
      <dgm:prSet/>
      <dgm:spPr/>
      <dgm:t>
        <a:bodyPr/>
        <a:lstStyle/>
        <a:p>
          <a:endParaRPr lang="pl-PL"/>
        </a:p>
      </dgm:t>
    </dgm:pt>
    <dgm:pt modelId="{9E17FCF5-DD9F-443E-94D6-9D01485C6490}">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64F0B157-5228-44F7-9FB5-478BAA73A908}" type="parTrans" cxnId="{64B470E1-25F4-4DFC-A33E-AD89818B1D81}">
      <dgm:prSet/>
      <dgm:spPr/>
      <dgm:t>
        <a:bodyPr/>
        <a:lstStyle/>
        <a:p>
          <a:endParaRPr lang="pl-PL"/>
        </a:p>
      </dgm:t>
    </dgm:pt>
    <dgm:pt modelId="{87EF2446-EC16-48B0-91B4-C9ED13E3B4E4}" type="sibTrans" cxnId="{64B470E1-25F4-4DFC-A33E-AD89818B1D81}">
      <dgm:prSet/>
      <dgm:spPr/>
      <dgm:t>
        <a:bodyPr/>
        <a:lstStyle/>
        <a:p>
          <a:endParaRPr lang="pl-PL"/>
        </a:p>
      </dgm:t>
    </dgm:pt>
    <dgm:pt modelId="{1A6BADDD-BF7F-4AC1-AAB6-FAD3CC47646E}">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343E6D14-A8C0-4BEC-B6B5-BD22C75CA094}" type="parTrans" cxnId="{3FDEE60A-3FC7-4224-8F97-FB0F3C0DE460}">
      <dgm:prSet/>
      <dgm:spPr/>
      <dgm:t>
        <a:bodyPr/>
        <a:lstStyle/>
        <a:p>
          <a:endParaRPr lang="pl-PL"/>
        </a:p>
      </dgm:t>
    </dgm:pt>
    <dgm:pt modelId="{677CDF9D-E5F3-4C6D-983D-001ADBDDA8C9}" type="sibTrans" cxnId="{3FDEE60A-3FC7-4224-8F97-FB0F3C0DE460}">
      <dgm:prSet/>
      <dgm:spPr/>
      <dgm:t>
        <a:bodyPr/>
        <a:lstStyle/>
        <a:p>
          <a:endParaRPr lang="pl-PL"/>
        </a:p>
      </dgm:t>
    </dgm:pt>
    <dgm:pt modelId="{83E8D524-E82B-4315-A41C-3BDED67945EA}">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A9EBB140-2AFD-4B53-BCD3-62F8590301E6}" type="parTrans" cxnId="{8A287EC8-9CF0-4630-9508-A78559D7A741}">
      <dgm:prSet/>
      <dgm:spPr/>
      <dgm:t>
        <a:bodyPr/>
        <a:lstStyle/>
        <a:p>
          <a:endParaRPr lang="pl-PL"/>
        </a:p>
      </dgm:t>
    </dgm:pt>
    <dgm:pt modelId="{BDB9692B-4F4D-48DB-B3E7-F5B8470BDBF0}" type="sibTrans" cxnId="{8A287EC8-9CF0-4630-9508-A78559D7A741}">
      <dgm:prSet/>
      <dgm:spPr/>
      <dgm:t>
        <a:bodyPr/>
        <a:lstStyle/>
        <a:p>
          <a:endParaRPr lang="pl-PL"/>
        </a:p>
      </dgm:t>
    </dgm:pt>
    <dgm:pt modelId="{188AF213-6075-4E71-B2B0-3386E4C33115}">
      <dgm:prSet phldrT="[Tekst]" custT="1"/>
      <dgm:spPr>
        <a:ln>
          <a:solidFill>
            <a:srgbClr val="E96F28"/>
          </a:solidFill>
        </a:ln>
      </dgm:spPr>
      <dgm:t>
        <a:bodyPr/>
        <a:lstStyle/>
        <a:p>
          <a:endParaRPr lang="pl-PL" sz="1700" dirty="0">
            <a:latin typeface="Calibri" pitchFamily="34" charset="0"/>
            <a:cs typeface="Calibri" pitchFamily="34" charset="0"/>
          </a:endParaRPr>
        </a:p>
      </dgm:t>
    </dgm:pt>
    <dgm:pt modelId="{70194ED7-C004-4D32-99F1-ADD0A4B440E7}" type="parTrans" cxnId="{2252C0EB-9D7D-4001-A379-FD56885BC6EF}">
      <dgm:prSet/>
      <dgm:spPr/>
      <dgm:t>
        <a:bodyPr/>
        <a:lstStyle/>
        <a:p>
          <a:endParaRPr lang="pl-PL"/>
        </a:p>
      </dgm:t>
    </dgm:pt>
    <dgm:pt modelId="{A35D2608-F238-40D1-8D03-DD402FEF9E8E}" type="sibTrans" cxnId="{2252C0EB-9D7D-4001-A379-FD56885BC6EF}">
      <dgm:prSet/>
      <dgm:spPr/>
      <dgm:t>
        <a:bodyPr/>
        <a:lstStyle/>
        <a:p>
          <a:endParaRPr lang="pl-PL"/>
        </a:p>
      </dgm:t>
    </dgm:pt>
    <dgm:pt modelId="{705C6CC1-94BD-4217-AAE7-0CF0E15B8DD3}">
      <dgm:prSet phldrT="[Tekst]" custT="1"/>
      <dgm:spPr>
        <a:ln>
          <a:solidFill>
            <a:srgbClr val="E96F28"/>
          </a:solidFill>
        </a:ln>
      </dgm:spPr>
      <dgm:t>
        <a:bodyPr/>
        <a:lstStyle/>
        <a:p>
          <a:r>
            <a:rPr lang="pl-PL" sz="1700" dirty="0" smtClean="0"/>
            <a:t>prognozy demograficzne</a:t>
          </a:r>
          <a:endParaRPr lang="pl-PL" sz="1700" dirty="0">
            <a:latin typeface="Calibri" pitchFamily="34" charset="0"/>
            <a:cs typeface="Calibri" pitchFamily="34" charset="0"/>
          </a:endParaRPr>
        </a:p>
      </dgm:t>
    </dgm:pt>
    <dgm:pt modelId="{CE4CC290-293E-4C59-8327-4032E32DBBD1}" type="parTrans" cxnId="{2A769861-2C69-4574-B81C-6350C5398E52}">
      <dgm:prSet/>
      <dgm:spPr/>
    </dgm:pt>
    <dgm:pt modelId="{5F0C1874-3735-4EA8-8EDE-C4E46BEE9F1F}" type="sibTrans" cxnId="{2A769861-2C69-4574-B81C-6350C5398E52}">
      <dgm:prSet/>
      <dgm:spPr/>
    </dgm:pt>
    <dgm:pt modelId="{8B51BCB2-DA40-4C7D-8A4B-B95F0E9B7624}">
      <dgm:prSet phldrT="[Tekst]" custT="1"/>
      <dgm:spPr>
        <a:ln>
          <a:solidFill>
            <a:srgbClr val="E96F28"/>
          </a:solidFill>
        </a:ln>
      </dgm:spPr>
      <dgm:t>
        <a:bodyPr/>
        <a:lstStyle/>
        <a:p>
          <a:r>
            <a:rPr lang="pl-PL" sz="1700" dirty="0" smtClean="0"/>
            <a:t>prognoza rozwoju uzdrowiska w Skierniewicach na lata 2013–2025 z perspektywą do 2035 roku </a:t>
          </a:r>
          <a:endParaRPr lang="pl-PL" sz="1700" dirty="0">
            <a:latin typeface="Calibri" pitchFamily="34" charset="0"/>
            <a:cs typeface="Calibri" pitchFamily="34" charset="0"/>
          </a:endParaRPr>
        </a:p>
      </dgm:t>
    </dgm:pt>
    <dgm:pt modelId="{C09F1ED7-82FC-4C72-9616-4836D82B506B}" type="parTrans" cxnId="{BC11156D-034E-479E-BD10-FD291BFF9E40}">
      <dgm:prSet/>
      <dgm:spPr/>
    </dgm:pt>
    <dgm:pt modelId="{FF94746B-F08E-4AAC-B6FC-9C50E1D592C4}" type="sibTrans" cxnId="{BC11156D-034E-479E-BD10-FD291BFF9E40}">
      <dgm:prSet/>
      <dgm:spPr/>
    </dgm:pt>
    <dgm:pt modelId="{0B62913F-D57D-40F3-95E9-9CB768551B42}" type="pres">
      <dgm:prSet presAssocID="{651ADDE7-4834-4D03-AD28-33D272F3F62B}" presName="Name0" presStyleCnt="0">
        <dgm:presLayoutVars>
          <dgm:dir/>
          <dgm:animLvl val="lvl"/>
          <dgm:resizeHandles val="exact"/>
        </dgm:presLayoutVars>
      </dgm:prSet>
      <dgm:spPr/>
      <dgm:t>
        <a:bodyPr/>
        <a:lstStyle/>
        <a:p>
          <a:endParaRPr lang="pl-PL"/>
        </a:p>
      </dgm:t>
    </dgm:pt>
    <dgm:pt modelId="{067782B6-2D09-4833-A0DC-3D339C4CD0F9}" type="pres">
      <dgm:prSet presAssocID="{651ADDE7-4834-4D03-AD28-33D272F3F62B}" presName="tSp" presStyleCnt="0"/>
      <dgm:spPr/>
    </dgm:pt>
    <dgm:pt modelId="{69908E3E-EE48-4105-BD51-41C134A7FB8A}" type="pres">
      <dgm:prSet presAssocID="{651ADDE7-4834-4D03-AD28-33D272F3F62B}" presName="bSp" presStyleCnt="0"/>
      <dgm:spPr/>
    </dgm:pt>
    <dgm:pt modelId="{868D9CA2-F776-4EEB-95B6-672797135CB7}" type="pres">
      <dgm:prSet presAssocID="{651ADDE7-4834-4D03-AD28-33D272F3F62B}" presName="process" presStyleCnt="0"/>
      <dgm:spPr/>
    </dgm:pt>
    <dgm:pt modelId="{5256C0E2-2931-463E-9F95-28AE0C4DDB45}" type="pres">
      <dgm:prSet presAssocID="{3B612678-D212-400F-8F49-17070ADB3098}" presName="composite1" presStyleCnt="0"/>
      <dgm:spPr/>
    </dgm:pt>
    <dgm:pt modelId="{20F23F89-05A1-4422-8CAF-4771AFACF253}" type="pres">
      <dgm:prSet presAssocID="{3B612678-D212-400F-8F49-17070ADB3098}" presName="dummyNode1" presStyleLbl="node1" presStyleIdx="0" presStyleCnt="4"/>
      <dgm:spPr/>
    </dgm:pt>
    <dgm:pt modelId="{6515B02D-DCD6-4113-9ED9-C97018AE8E6E}" type="pres">
      <dgm:prSet presAssocID="{3B612678-D212-400F-8F49-17070ADB3098}" presName="childNode1" presStyleLbl="bgAcc1" presStyleIdx="0" presStyleCnt="4" custScaleX="302475" custScaleY="481557">
        <dgm:presLayoutVars>
          <dgm:bulletEnabled val="1"/>
        </dgm:presLayoutVars>
      </dgm:prSet>
      <dgm:spPr/>
      <dgm:t>
        <a:bodyPr/>
        <a:lstStyle/>
        <a:p>
          <a:endParaRPr lang="pl-PL"/>
        </a:p>
      </dgm:t>
    </dgm:pt>
    <dgm:pt modelId="{0FE2253D-C6CA-494A-8ED4-85842AB3218F}" type="pres">
      <dgm:prSet presAssocID="{3B612678-D212-400F-8F49-17070ADB3098}" presName="childNode1tx" presStyleLbl="bgAcc1" presStyleIdx="0" presStyleCnt="4">
        <dgm:presLayoutVars>
          <dgm:bulletEnabled val="1"/>
        </dgm:presLayoutVars>
      </dgm:prSet>
      <dgm:spPr/>
      <dgm:t>
        <a:bodyPr/>
        <a:lstStyle/>
        <a:p>
          <a:endParaRPr lang="pl-PL"/>
        </a:p>
      </dgm:t>
    </dgm:pt>
    <dgm:pt modelId="{AE307E4D-6CAA-4C5C-AFB8-87D407E95B55}" type="pres">
      <dgm:prSet presAssocID="{3B612678-D212-400F-8F49-17070ADB3098}" presName="parentNode1" presStyleLbl="node1" presStyleIdx="0" presStyleCnt="4" custScaleX="275177" custScaleY="194923" custLinFactY="200000" custLinFactNeighborX="-11552" custLinFactNeighborY="275413">
        <dgm:presLayoutVars>
          <dgm:chMax val="1"/>
          <dgm:bulletEnabled val="1"/>
        </dgm:presLayoutVars>
      </dgm:prSet>
      <dgm:spPr/>
      <dgm:t>
        <a:bodyPr/>
        <a:lstStyle/>
        <a:p>
          <a:endParaRPr lang="pl-PL"/>
        </a:p>
      </dgm:t>
    </dgm:pt>
    <dgm:pt modelId="{199766F9-EF86-4EAB-98B2-EB299441E77F}" type="pres">
      <dgm:prSet presAssocID="{3B612678-D212-400F-8F49-17070ADB3098}" presName="connSite1" presStyleCnt="0"/>
      <dgm:spPr/>
    </dgm:pt>
    <dgm:pt modelId="{CA1BB3F3-0C72-481B-96C7-69B1ECAF5470}" type="pres">
      <dgm:prSet presAssocID="{247BBB22-B72E-43F2-A76B-F0B8EAACFB4F}" presName="Name9" presStyleLbl="sibTrans2D1" presStyleIdx="0" presStyleCnt="3" custLinFactNeighborX="-2820" custLinFactNeighborY="-1456"/>
      <dgm:spPr/>
      <dgm:t>
        <a:bodyPr/>
        <a:lstStyle/>
        <a:p>
          <a:endParaRPr lang="pl-PL"/>
        </a:p>
      </dgm:t>
    </dgm:pt>
    <dgm:pt modelId="{D5C901CC-3060-478C-A5B8-437F186721DF}" type="pres">
      <dgm:prSet presAssocID="{731716DF-3C59-48E2-9A6E-8E1829D8534D}" presName="composite2" presStyleCnt="0"/>
      <dgm:spPr/>
    </dgm:pt>
    <dgm:pt modelId="{22F49DBB-F2F8-4677-B0F9-06374D45F845}" type="pres">
      <dgm:prSet presAssocID="{731716DF-3C59-48E2-9A6E-8E1829D8534D}" presName="dummyNode2" presStyleLbl="node1" presStyleIdx="0" presStyleCnt="4"/>
      <dgm:spPr/>
    </dgm:pt>
    <dgm:pt modelId="{7145CABA-D28C-42A3-9C70-E4B4B66E3D4D}" type="pres">
      <dgm:prSet presAssocID="{731716DF-3C59-48E2-9A6E-8E1829D8534D}" presName="childNode2" presStyleLbl="bgAcc1" presStyleIdx="1" presStyleCnt="4" custScaleX="302475" custScaleY="476894">
        <dgm:presLayoutVars>
          <dgm:bulletEnabled val="1"/>
        </dgm:presLayoutVars>
      </dgm:prSet>
      <dgm:spPr>
        <a:ln>
          <a:solidFill>
            <a:srgbClr val="E96F28"/>
          </a:solidFill>
        </a:ln>
      </dgm:spPr>
      <dgm:t>
        <a:bodyPr/>
        <a:lstStyle/>
        <a:p>
          <a:endParaRPr lang="pl-PL"/>
        </a:p>
      </dgm:t>
    </dgm:pt>
    <dgm:pt modelId="{61888BAA-D837-46F5-9DBA-2DEF00B8196F}" type="pres">
      <dgm:prSet presAssocID="{731716DF-3C59-48E2-9A6E-8E1829D8534D}" presName="childNode2tx" presStyleLbl="bgAcc1" presStyleIdx="1" presStyleCnt="4">
        <dgm:presLayoutVars>
          <dgm:bulletEnabled val="1"/>
        </dgm:presLayoutVars>
      </dgm:prSet>
      <dgm:spPr/>
      <dgm:t>
        <a:bodyPr/>
        <a:lstStyle/>
        <a:p>
          <a:endParaRPr lang="pl-PL"/>
        </a:p>
      </dgm:t>
    </dgm:pt>
    <dgm:pt modelId="{EC43B87D-EDF6-4045-AA8F-69876A756AAD}" type="pres">
      <dgm:prSet presAssocID="{731716DF-3C59-48E2-9A6E-8E1829D8534D}" presName="parentNode2" presStyleLbl="node1" presStyleIdx="1" presStyleCnt="4" custScaleX="289927" custScaleY="194923" custLinFactY="-207027" custLinFactNeighborX="-18026" custLinFactNeighborY="-300000">
        <dgm:presLayoutVars>
          <dgm:chMax val="0"/>
          <dgm:bulletEnabled val="1"/>
        </dgm:presLayoutVars>
      </dgm:prSet>
      <dgm:spPr/>
      <dgm:t>
        <a:bodyPr/>
        <a:lstStyle/>
        <a:p>
          <a:endParaRPr lang="pl-PL"/>
        </a:p>
      </dgm:t>
    </dgm:pt>
    <dgm:pt modelId="{2B6AEBF7-1E4F-4BF1-88CD-B4A7D98A1E93}" type="pres">
      <dgm:prSet presAssocID="{731716DF-3C59-48E2-9A6E-8E1829D8534D}" presName="connSite2" presStyleCnt="0"/>
      <dgm:spPr/>
    </dgm:pt>
    <dgm:pt modelId="{B4C943F9-FAF4-4314-A360-FE91ED988F4F}" type="pres">
      <dgm:prSet presAssocID="{8C39F661-B34E-4FC4-ADB7-3184B55DA7B4}" presName="Name18" presStyleLbl="sibTrans2D1" presStyleIdx="1" presStyleCnt="3"/>
      <dgm:spPr/>
      <dgm:t>
        <a:bodyPr/>
        <a:lstStyle/>
        <a:p>
          <a:endParaRPr lang="pl-PL"/>
        </a:p>
      </dgm:t>
    </dgm:pt>
    <dgm:pt modelId="{355E7964-5CD2-4EB4-945A-9B623C7CE608}" type="pres">
      <dgm:prSet presAssocID="{6535BDF2-77BE-4727-A4D4-AD8720155513}" presName="composite1" presStyleCnt="0"/>
      <dgm:spPr/>
    </dgm:pt>
    <dgm:pt modelId="{999675A7-294F-4CAF-949E-B6E699F79FAD}" type="pres">
      <dgm:prSet presAssocID="{6535BDF2-77BE-4727-A4D4-AD8720155513}" presName="dummyNode1" presStyleLbl="node1" presStyleIdx="1" presStyleCnt="4"/>
      <dgm:spPr/>
    </dgm:pt>
    <dgm:pt modelId="{35BCC674-DD79-4086-B36D-A7501A184900}" type="pres">
      <dgm:prSet presAssocID="{6535BDF2-77BE-4727-A4D4-AD8720155513}" presName="childNode1" presStyleLbl="bgAcc1" presStyleIdx="2" presStyleCnt="4" custScaleX="302475" custScaleY="472231">
        <dgm:presLayoutVars>
          <dgm:bulletEnabled val="1"/>
        </dgm:presLayoutVars>
      </dgm:prSet>
      <dgm:spPr/>
      <dgm:t>
        <a:bodyPr/>
        <a:lstStyle/>
        <a:p>
          <a:endParaRPr lang="pl-PL"/>
        </a:p>
      </dgm:t>
    </dgm:pt>
    <dgm:pt modelId="{D15D99BF-ED91-46E2-A9D7-4A333FECB32D}" type="pres">
      <dgm:prSet presAssocID="{6535BDF2-77BE-4727-A4D4-AD8720155513}" presName="childNode1tx" presStyleLbl="bgAcc1" presStyleIdx="2" presStyleCnt="4">
        <dgm:presLayoutVars>
          <dgm:bulletEnabled val="1"/>
        </dgm:presLayoutVars>
      </dgm:prSet>
      <dgm:spPr/>
      <dgm:t>
        <a:bodyPr/>
        <a:lstStyle/>
        <a:p>
          <a:endParaRPr lang="pl-PL"/>
        </a:p>
      </dgm:t>
    </dgm:pt>
    <dgm:pt modelId="{91B69911-96D7-40DB-8850-AD52C4107F0C}" type="pres">
      <dgm:prSet presAssocID="{6535BDF2-77BE-4727-A4D4-AD8720155513}" presName="parentNode1" presStyleLbl="node1" presStyleIdx="2" presStyleCnt="4" custScaleX="275177" custScaleY="194923" custLinFactY="200000" custLinFactNeighborX="-19155" custLinFactNeighborY="284972">
        <dgm:presLayoutVars>
          <dgm:chMax val="1"/>
          <dgm:bulletEnabled val="1"/>
        </dgm:presLayoutVars>
      </dgm:prSet>
      <dgm:spPr/>
      <dgm:t>
        <a:bodyPr/>
        <a:lstStyle/>
        <a:p>
          <a:endParaRPr lang="pl-PL"/>
        </a:p>
      </dgm:t>
    </dgm:pt>
    <dgm:pt modelId="{275BCC91-9EF3-4DEE-80F0-1ED9BEF14885}" type="pres">
      <dgm:prSet presAssocID="{6535BDF2-77BE-4727-A4D4-AD8720155513}" presName="connSite1" presStyleCnt="0"/>
      <dgm:spPr/>
    </dgm:pt>
    <dgm:pt modelId="{14D21312-E12C-4050-AF01-C5249A65532F}" type="pres">
      <dgm:prSet presAssocID="{722CCE9A-09AE-415C-8E3E-15E68C1B5D52}" presName="Name9" presStyleLbl="sibTrans2D1" presStyleIdx="2" presStyleCnt="3"/>
      <dgm:spPr/>
      <dgm:t>
        <a:bodyPr/>
        <a:lstStyle/>
        <a:p>
          <a:endParaRPr lang="pl-PL"/>
        </a:p>
      </dgm:t>
    </dgm:pt>
    <dgm:pt modelId="{946F363E-0C75-416A-A5E0-2BC5A2F66A14}" type="pres">
      <dgm:prSet presAssocID="{17737F95-C871-4B9F-A4F0-7908D0995409}" presName="composite2" presStyleCnt="0"/>
      <dgm:spPr/>
    </dgm:pt>
    <dgm:pt modelId="{3BF96B0E-1086-446F-BE51-694602CA45EF}" type="pres">
      <dgm:prSet presAssocID="{17737F95-C871-4B9F-A4F0-7908D0995409}" presName="dummyNode2" presStyleLbl="node1" presStyleIdx="2" presStyleCnt="4"/>
      <dgm:spPr/>
    </dgm:pt>
    <dgm:pt modelId="{05BA96DB-DBF1-412E-9DF4-8FCAB84EBDAA}" type="pres">
      <dgm:prSet presAssocID="{17737F95-C871-4B9F-A4F0-7908D0995409}" presName="childNode2" presStyleLbl="bgAcc1" presStyleIdx="3" presStyleCnt="4" custScaleX="302475" custScaleY="472231">
        <dgm:presLayoutVars>
          <dgm:bulletEnabled val="1"/>
        </dgm:presLayoutVars>
      </dgm:prSet>
      <dgm:spPr/>
      <dgm:t>
        <a:bodyPr/>
        <a:lstStyle/>
        <a:p>
          <a:endParaRPr lang="pl-PL"/>
        </a:p>
      </dgm:t>
    </dgm:pt>
    <dgm:pt modelId="{828EDAD2-75D7-4A4C-B305-F068FE509274}" type="pres">
      <dgm:prSet presAssocID="{17737F95-C871-4B9F-A4F0-7908D0995409}" presName="childNode2tx" presStyleLbl="bgAcc1" presStyleIdx="3" presStyleCnt="4">
        <dgm:presLayoutVars>
          <dgm:bulletEnabled val="1"/>
        </dgm:presLayoutVars>
      </dgm:prSet>
      <dgm:spPr/>
      <dgm:t>
        <a:bodyPr/>
        <a:lstStyle/>
        <a:p>
          <a:endParaRPr lang="pl-PL"/>
        </a:p>
      </dgm:t>
    </dgm:pt>
    <dgm:pt modelId="{A2831608-F3F0-4CBE-8304-D03D85F2EBA1}" type="pres">
      <dgm:prSet presAssocID="{17737F95-C871-4B9F-A4F0-7908D0995409}" presName="parentNode2" presStyleLbl="node1" presStyleIdx="3" presStyleCnt="4" custScaleX="289927" custScaleY="194923" custLinFactY="-218499" custLinFactNeighborX="-18025" custLinFactNeighborY="-300000">
        <dgm:presLayoutVars>
          <dgm:chMax val="0"/>
          <dgm:bulletEnabled val="1"/>
        </dgm:presLayoutVars>
      </dgm:prSet>
      <dgm:spPr/>
      <dgm:t>
        <a:bodyPr/>
        <a:lstStyle/>
        <a:p>
          <a:endParaRPr lang="pl-PL"/>
        </a:p>
      </dgm:t>
    </dgm:pt>
    <dgm:pt modelId="{3A480916-32C9-4E61-85F8-3BEEDD809EA3}" type="pres">
      <dgm:prSet presAssocID="{17737F95-C871-4B9F-A4F0-7908D0995409}" presName="connSite2" presStyleCnt="0"/>
      <dgm:spPr/>
    </dgm:pt>
  </dgm:ptLst>
  <dgm:cxnLst>
    <dgm:cxn modelId="{6B5DBDB0-45AD-4C3A-A9FC-AB38BD6C6944}" type="presOf" srcId="{188AF213-6075-4E71-B2B0-3386E4C33115}" destId="{D15D99BF-ED91-46E2-A9D7-4A333FECB32D}" srcOrd="1" destOrd="4" presId="urn:microsoft.com/office/officeart/2005/8/layout/hProcess4"/>
    <dgm:cxn modelId="{9C3DE06C-90BE-4642-8DD3-13E956D91763}" srcId="{3B612678-D212-400F-8F49-17070ADB3098}" destId="{F0F9DB2A-4590-4C3D-A3B5-05FFA0B9CC6D}" srcOrd="0" destOrd="0" parTransId="{B99287A1-24B2-4CEF-9A6D-CE7F24771B9F}" sibTransId="{F94F17A1-2D79-4F68-ACF4-AC19E7FE441B}"/>
    <dgm:cxn modelId="{CF7A439E-1205-4D1D-A1BD-30568E9E18C4}" type="presOf" srcId="{04329E63-6217-434B-9303-B19D6AEA78E2}" destId="{35BCC674-DD79-4086-B36D-A7501A184900}" srcOrd="0" destOrd="1" presId="urn:microsoft.com/office/officeart/2005/8/layout/hProcess4"/>
    <dgm:cxn modelId="{BEAE68CF-A7ED-4B71-8372-DD7B10CD7911}" type="presOf" srcId="{4C60EED7-AC34-474A-9E23-17B2AA8AC71D}" destId="{0FE2253D-C6CA-494A-8ED4-85842AB3218F}" srcOrd="1" destOrd="5" presId="urn:microsoft.com/office/officeart/2005/8/layout/hProcess4"/>
    <dgm:cxn modelId="{3FDEE60A-3FC7-4224-8F97-FB0F3C0DE460}" srcId="{6535BDF2-77BE-4727-A4D4-AD8720155513}" destId="{1A6BADDD-BF7F-4AC1-AAB6-FAD3CC47646E}" srcOrd="2" destOrd="0" parTransId="{343E6D14-A8C0-4BEC-B6B5-BD22C75CA094}" sibTransId="{677CDF9D-E5F3-4C6D-983D-001ADBDDA8C9}"/>
    <dgm:cxn modelId="{64B470E1-25F4-4DFC-A33E-AD89818B1D81}" srcId="{3B612678-D212-400F-8F49-17070ADB3098}" destId="{9E17FCF5-DD9F-443E-94D6-9D01485C6490}" srcOrd="4" destOrd="0" parTransId="{64F0B157-5228-44F7-9FB5-478BAA73A908}" sibTransId="{87EF2446-EC16-48B0-91B4-C9ED13E3B4E4}"/>
    <dgm:cxn modelId="{97C23549-73D6-4DEE-828A-814F5631872E}" srcId="{651ADDE7-4834-4D03-AD28-33D272F3F62B}" destId="{3B612678-D212-400F-8F49-17070ADB3098}" srcOrd="0" destOrd="0" parTransId="{AFE4CD7F-8D3E-43EC-A2B4-32E4B1B8593E}" sibTransId="{247BBB22-B72E-43F2-A76B-F0B8EAACFB4F}"/>
    <dgm:cxn modelId="{67FCF200-7877-4A97-9F45-6E8042D7460D}" type="presOf" srcId="{705C6CC1-94BD-4217-AAE7-0CF0E15B8DD3}" destId="{05BA96DB-DBF1-412E-9DF4-8FCAB84EBDAA}" srcOrd="0" destOrd="0" presId="urn:microsoft.com/office/officeart/2005/8/layout/hProcess4"/>
    <dgm:cxn modelId="{8473782B-2E70-4760-99E1-BEA8F2478D54}" srcId="{6535BDF2-77BE-4727-A4D4-AD8720155513}" destId="{04329E63-6217-434B-9303-B19D6AEA78E2}" srcOrd="1" destOrd="0" parTransId="{1010BB57-0A30-44B2-956B-6C1DC7C70E43}" sibTransId="{62589254-3173-4B89-8575-153EC9523186}"/>
    <dgm:cxn modelId="{FE4125D6-E76F-4B30-96F8-F69BB2EBFF6E}" type="presOf" srcId="{8B51BCB2-DA40-4C7D-8A4B-B95F0E9B7624}" destId="{828EDAD2-75D7-4A4C-B305-F068FE509274}" srcOrd="1" destOrd="1" presId="urn:microsoft.com/office/officeart/2005/8/layout/hProcess4"/>
    <dgm:cxn modelId="{FDB4B30E-1723-40AF-86D2-8451076B910F}" type="presOf" srcId="{1C6E4693-8C23-4D56-9139-2BC9801BB462}" destId="{0FE2253D-C6CA-494A-8ED4-85842AB3218F}" srcOrd="1" destOrd="3" presId="urn:microsoft.com/office/officeart/2005/8/layout/hProcess4"/>
    <dgm:cxn modelId="{0555FA5F-0C71-4178-BF73-60C36B3C3B8E}" type="presOf" srcId="{3B612678-D212-400F-8F49-17070ADB3098}" destId="{AE307E4D-6CAA-4C5C-AFB8-87D407E95B55}" srcOrd="0" destOrd="0" presId="urn:microsoft.com/office/officeart/2005/8/layout/hProcess4"/>
    <dgm:cxn modelId="{73DC71AF-E41E-4220-BF73-74DFED76F057}" type="presOf" srcId="{00F54CBB-4883-4E45-BF85-533D55095864}" destId="{35BCC674-DD79-4086-B36D-A7501A184900}" srcOrd="0" destOrd="0" presId="urn:microsoft.com/office/officeart/2005/8/layout/hProcess4"/>
    <dgm:cxn modelId="{5D7250E2-62FD-4AAA-B540-C84236C1679E}" type="presOf" srcId="{37644E61-105B-4059-96BD-FF9E35424390}" destId="{D15D99BF-ED91-46E2-A9D7-4A333FECB32D}" srcOrd="1" destOrd="5" presId="urn:microsoft.com/office/officeart/2005/8/layout/hProcess4"/>
    <dgm:cxn modelId="{B4CA1AED-FA8A-4F4B-BC0A-82BAB51CA42C}" srcId="{3B612678-D212-400F-8F49-17070ADB3098}" destId="{E108BB22-E0C6-4832-B446-1D889C3BB5CD}" srcOrd="2" destOrd="0" parTransId="{C634ACB7-D9FA-4A13-8D76-3711F426DC40}" sibTransId="{62AB30E4-946E-4754-B145-E8B91AF06979}"/>
    <dgm:cxn modelId="{916D24D5-368A-4F28-A1AB-48705683A4D0}" srcId="{6535BDF2-77BE-4727-A4D4-AD8720155513}" destId="{86E97F78-FDF7-46C2-9F93-FA9B1E972FF7}" srcOrd="6" destOrd="0" parTransId="{495EC7F1-F453-4ECF-A41C-71AF1289F7AC}" sibTransId="{B0F7F4A2-3C50-4A87-97C9-C924FF805637}"/>
    <dgm:cxn modelId="{80598D91-F4BE-45B2-AFE7-F7FB784D03AA}" type="presOf" srcId="{E108BB22-E0C6-4832-B446-1D889C3BB5CD}" destId="{6515B02D-DCD6-4113-9ED9-C97018AE8E6E}" srcOrd="0" destOrd="2" presId="urn:microsoft.com/office/officeart/2005/8/layout/hProcess4"/>
    <dgm:cxn modelId="{0CA153CD-3F15-4F1F-89CA-DB60A766E32C}" type="presOf" srcId="{8740E9EB-5A80-40D5-96A4-9D4433E61F3D}" destId="{0FE2253D-C6CA-494A-8ED4-85842AB3218F}" srcOrd="1" destOrd="1" presId="urn:microsoft.com/office/officeart/2005/8/layout/hProcess4"/>
    <dgm:cxn modelId="{BC11156D-034E-479E-BD10-FD291BFF9E40}" srcId="{17737F95-C871-4B9F-A4F0-7908D0995409}" destId="{8B51BCB2-DA40-4C7D-8A4B-B95F0E9B7624}" srcOrd="1" destOrd="0" parTransId="{C09F1ED7-82FC-4C72-9616-4836D82B506B}" sibTransId="{FF94746B-F08E-4AAC-B6FC-9C50E1D592C4}"/>
    <dgm:cxn modelId="{8A287EC8-9CF0-4630-9508-A78559D7A741}" srcId="{6535BDF2-77BE-4727-A4D4-AD8720155513}" destId="{83E8D524-E82B-4315-A41C-3BDED67945EA}" srcOrd="3" destOrd="0" parTransId="{A9EBB140-2AFD-4B53-BCD3-62F8590301E6}" sibTransId="{BDB9692B-4F4D-48DB-B3E7-F5B8470BDBF0}"/>
    <dgm:cxn modelId="{35407A42-81A1-4EBD-BF93-5D25A8E3629A}" type="presOf" srcId="{722CCE9A-09AE-415C-8E3E-15E68C1B5D52}" destId="{14D21312-E12C-4050-AF01-C5249A65532F}" srcOrd="0" destOrd="0" presId="urn:microsoft.com/office/officeart/2005/8/layout/hProcess4"/>
    <dgm:cxn modelId="{2252C0EB-9D7D-4001-A379-FD56885BC6EF}" srcId="{6535BDF2-77BE-4727-A4D4-AD8720155513}" destId="{188AF213-6075-4E71-B2B0-3386E4C33115}" srcOrd="4" destOrd="0" parTransId="{70194ED7-C004-4D32-99F1-ADD0A4B440E7}" sibTransId="{A35D2608-F238-40D1-8D03-DD402FEF9E8E}"/>
    <dgm:cxn modelId="{D77C0830-EF15-424F-91B4-4F672F762199}" type="presOf" srcId="{86E97F78-FDF7-46C2-9F93-FA9B1E972FF7}" destId="{D15D99BF-ED91-46E2-A9D7-4A333FECB32D}" srcOrd="1" destOrd="6" presId="urn:microsoft.com/office/officeart/2005/8/layout/hProcess4"/>
    <dgm:cxn modelId="{67B095F6-7233-4F3D-8516-5B98505040D6}" srcId="{3B612678-D212-400F-8F49-17070ADB3098}" destId="{8740E9EB-5A80-40D5-96A4-9D4433E61F3D}" srcOrd="1" destOrd="0" parTransId="{3E5C7243-6473-47C9-BE25-D450F4133EF7}" sibTransId="{90525F47-71EC-4DE8-B3F5-7ADBA53AA1F9}"/>
    <dgm:cxn modelId="{4D4E9983-FEE8-4A6D-BAF3-4B45E12B0AC4}" srcId="{651ADDE7-4834-4D03-AD28-33D272F3F62B}" destId="{17737F95-C871-4B9F-A4F0-7908D0995409}" srcOrd="3" destOrd="0" parTransId="{C16B8395-DAE7-459A-964A-30520A66D615}" sibTransId="{48472A81-C8F5-4EB6-8997-C9360A1363D5}"/>
    <dgm:cxn modelId="{196816D9-75B6-475B-AF50-EEF46FBC3509}" type="presOf" srcId="{00F54CBB-4883-4E45-BF85-533D55095864}" destId="{D15D99BF-ED91-46E2-A9D7-4A333FECB32D}" srcOrd="1" destOrd="0" presId="urn:microsoft.com/office/officeart/2005/8/layout/hProcess4"/>
    <dgm:cxn modelId="{8574035F-D1D3-40D4-8F24-5B2147081ED1}" srcId="{651ADDE7-4834-4D03-AD28-33D272F3F62B}" destId="{6535BDF2-77BE-4727-A4D4-AD8720155513}" srcOrd="2" destOrd="0" parTransId="{F3E44223-D53D-4A43-B35D-0E3CBAC8BC10}" sibTransId="{722CCE9A-09AE-415C-8E3E-15E68C1B5D52}"/>
    <dgm:cxn modelId="{4C285D41-942C-4790-B188-3D930361B912}" type="presOf" srcId="{9E17FCF5-DD9F-443E-94D6-9D01485C6490}" destId="{6515B02D-DCD6-4113-9ED9-C97018AE8E6E}" srcOrd="0" destOrd="4" presId="urn:microsoft.com/office/officeart/2005/8/layout/hProcess4"/>
    <dgm:cxn modelId="{D20F28A4-70F9-4AA2-878C-D92C9171679F}" type="presOf" srcId="{1A6BADDD-BF7F-4AC1-AAB6-FAD3CC47646E}" destId="{35BCC674-DD79-4086-B36D-A7501A184900}" srcOrd="0" destOrd="2" presId="urn:microsoft.com/office/officeart/2005/8/layout/hProcess4"/>
    <dgm:cxn modelId="{D41C0439-8688-4CE0-9B35-BF0ED1B6A7CD}" type="presOf" srcId="{04329E63-6217-434B-9303-B19D6AEA78E2}" destId="{D15D99BF-ED91-46E2-A9D7-4A333FECB32D}" srcOrd="1" destOrd="1" presId="urn:microsoft.com/office/officeart/2005/8/layout/hProcess4"/>
    <dgm:cxn modelId="{D7BEE61C-2859-45A4-BD34-77981D26B7DA}" type="presOf" srcId="{8740E9EB-5A80-40D5-96A4-9D4433E61F3D}" destId="{6515B02D-DCD6-4113-9ED9-C97018AE8E6E}" srcOrd="0" destOrd="1" presId="urn:microsoft.com/office/officeart/2005/8/layout/hProcess4"/>
    <dgm:cxn modelId="{654DA5A8-7102-4F96-AF55-F3DFDAFF65E1}" type="presOf" srcId="{F0F9DB2A-4590-4C3D-A3B5-05FFA0B9CC6D}" destId="{6515B02D-DCD6-4113-9ED9-C97018AE8E6E}" srcOrd="0" destOrd="0" presId="urn:microsoft.com/office/officeart/2005/8/layout/hProcess4"/>
    <dgm:cxn modelId="{331EE85E-41DE-4286-A6FE-EE4D9CD5A774}" type="presOf" srcId="{8B51BCB2-DA40-4C7D-8A4B-B95F0E9B7624}" destId="{05BA96DB-DBF1-412E-9DF4-8FCAB84EBDAA}" srcOrd="0" destOrd="1" presId="urn:microsoft.com/office/officeart/2005/8/layout/hProcess4"/>
    <dgm:cxn modelId="{D74164C4-2B11-4A73-BFF7-40BFE15062A6}" srcId="{6535BDF2-77BE-4727-A4D4-AD8720155513}" destId="{00F54CBB-4883-4E45-BF85-533D55095864}" srcOrd="0" destOrd="0" parTransId="{386E6220-9C74-4FAB-A226-0A7013C404C7}" sibTransId="{A7F64BA8-7C76-4657-8512-93C19B2DCA60}"/>
    <dgm:cxn modelId="{20022321-B834-42A1-93DA-36B6EA424E4E}" type="presOf" srcId="{83E8D524-E82B-4315-A41C-3BDED67945EA}" destId="{35BCC674-DD79-4086-B36D-A7501A184900}" srcOrd="0" destOrd="3" presId="urn:microsoft.com/office/officeart/2005/8/layout/hProcess4"/>
    <dgm:cxn modelId="{A3121DF0-8705-440C-A805-F25FCE8ED478}" type="presOf" srcId="{247BBB22-B72E-43F2-A76B-F0B8EAACFB4F}" destId="{CA1BB3F3-0C72-481B-96C7-69B1ECAF5470}" srcOrd="0" destOrd="0" presId="urn:microsoft.com/office/officeart/2005/8/layout/hProcess4"/>
    <dgm:cxn modelId="{759273F7-5707-4AA6-98CF-4B17D73048B9}" type="presOf" srcId="{731716DF-3C59-48E2-9A6E-8E1829D8534D}" destId="{EC43B87D-EDF6-4045-AA8F-69876A756AAD}" srcOrd="0" destOrd="0" presId="urn:microsoft.com/office/officeart/2005/8/layout/hProcess4"/>
    <dgm:cxn modelId="{E051A5F9-C99B-4772-B257-FF89B91E55C7}" type="presOf" srcId="{37644E61-105B-4059-96BD-FF9E35424390}" destId="{35BCC674-DD79-4086-B36D-A7501A184900}" srcOrd="0" destOrd="5" presId="urn:microsoft.com/office/officeart/2005/8/layout/hProcess4"/>
    <dgm:cxn modelId="{56530BE3-0A17-48FE-9739-1DB33A988723}" type="presOf" srcId="{1A6BADDD-BF7F-4AC1-AAB6-FAD3CC47646E}" destId="{D15D99BF-ED91-46E2-A9D7-4A333FECB32D}" srcOrd="1" destOrd="2" presId="urn:microsoft.com/office/officeart/2005/8/layout/hProcess4"/>
    <dgm:cxn modelId="{9F51E2BE-EAB8-486E-B543-6B38083316BC}" type="presOf" srcId="{6535BDF2-77BE-4727-A4D4-AD8720155513}" destId="{91B69911-96D7-40DB-8850-AD52C4107F0C}" srcOrd="0" destOrd="0" presId="urn:microsoft.com/office/officeart/2005/8/layout/hProcess4"/>
    <dgm:cxn modelId="{16547CB6-7C1E-476E-BC45-E3C0A7B1D4F2}" type="presOf" srcId="{1C6E4693-8C23-4D56-9139-2BC9801BB462}" destId="{6515B02D-DCD6-4113-9ED9-C97018AE8E6E}" srcOrd="0" destOrd="3" presId="urn:microsoft.com/office/officeart/2005/8/layout/hProcess4"/>
    <dgm:cxn modelId="{A2E46712-0E7D-4B46-A15D-DCA3E8F8E7A0}" type="presOf" srcId="{83E8D524-E82B-4315-A41C-3BDED67945EA}" destId="{D15D99BF-ED91-46E2-A9D7-4A333FECB32D}" srcOrd="1" destOrd="3" presId="urn:microsoft.com/office/officeart/2005/8/layout/hProcess4"/>
    <dgm:cxn modelId="{B05C77A4-B847-4C5D-B937-68ED077AA73A}" srcId="{651ADDE7-4834-4D03-AD28-33D272F3F62B}" destId="{731716DF-3C59-48E2-9A6E-8E1829D8534D}" srcOrd="1" destOrd="0" parTransId="{34192B63-F856-4E08-A3A3-BB1608C080CE}" sibTransId="{8C39F661-B34E-4FC4-ADB7-3184B55DA7B4}"/>
    <dgm:cxn modelId="{D82883D1-0F76-4A66-9F07-0D0731D30619}" type="presOf" srcId="{86E97F78-FDF7-46C2-9F93-FA9B1E972FF7}" destId="{35BCC674-DD79-4086-B36D-A7501A184900}" srcOrd="0" destOrd="6" presId="urn:microsoft.com/office/officeart/2005/8/layout/hProcess4"/>
    <dgm:cxn modelId="{BE0ABC80-9439-4EEC-86B4-D84E83F48C6C}" type="presOf" srcId="{E108BB22-E0C6-4832-B446-1D889C3BB5CD}" destId="{0FE2253D-C6CA-494A-8ED4-85842AB3218F}" srcOrd="1" destOrd="2" presId="urn:microsoft.com/office/officeart/2005/8/layout/hProcess4"/>
    <dgm:cxn modelId="{74F1E202-A4FE-4D45-AC78-E9849926ACF8}" srcId="{3B612678-D212-400F-8F49-17070ADB3098}" destId="{1C6E4693-8C23-4D56-9139-2BC9801BB462}" srcOrd="3" destOrd="0" parTransId="{1122ACD2-9E5C-4618-90B4-D9D8F3F229AC}" sibTransId="{740DB17C-1256-4371-B3DE-6EAF423C8C1C}"/>
    <dgm:cxn modelId="{E1E27212-9345-4DB9-AC7A-0A4C720FF5A6}" type="presOf" srcId="{188AF213-6075-4E71-B2B0-3386E4C33115}" destId="{35BCC674-DD79-4086-B36D-A7501A184900}" srcOrd="0" destOrd="4" presId="urn:microsoft.com/office/officeart/2005/8/layout/hProcess4"/>
    <dgm:cxn modelId="{41A94DC5-0A5B-4F62-A73F-E0739636FDDB}" type="presOf" srcId="{8C39F661-B34E-4FC4-ADB7-3184B55DA7B4}" destId="{B4C943F9-FAF4-4314-A360-FE91ED988F4F}" srcOrd="0" destOrd="0" presId="urn:microsoft.com/office/officeart/2005/8/layout/hProcess4"/>
    <dgm:cxn modelId="{68D05917-8EFD-4DD2-AE2F-61359C68052E}" srcId="{6535BDF2-77BE-4727-A4D4-AD8720155513}" destId="{37644E61-105B-4059-96BD-FF9E35424390}" srcOrd="5" destOrd="0" parTransId="{16273FF2-B8C7-432E-9147-712B3ED379EC}" sibTransId="{9CC219A0-D2CC-46BA-94F2-6A4418180649}"/>
    <dgm:cxn modelId="{3E045724-E4D9-4471-A1FB-1F69B1165F46}" type="presOf" srcId="{651ADDE7-4834-4D03-AD28-33D272F3F62B}" destId="{0B62913F-D57D-40F3-95E9-9CB768551B42}" srcOrd="0" destOrd="0" presId="urn:microsoft.com/office/officeart/2005/8/layout/hProcess4"/>
    <dgm:cxn modelId="{007BFBCA-4C5A-4A42-9E51-0F267310887D}" type="presOf" srcId="{17737F95-C871-4B9F-A4F0-7908D0995409}" destId="{A2831608-F3F0-4CBE-8304-D03D85F2EBA1}" srcOrd="0" destOrd="0" presId="urn:microsoft.com/office/officeart/2005/8/layout/hProcess4"/>
    <dgm:cxn modelId="{A8173E96-9138-4D1A-99BD-1F57F144D52A}" type="presOf" srcId="{F0F9DB2A-4590-4C3D-A3B5-05FFA0B9CC6D}" destId="{0FE2253D-C6CA-494A-8ED4-85842AB3218F}" srcOrd="1" destOrd="0" presId="urn:microsoft.com/office/officeart/2005/8/layout/hProcess4"/>
    <dgm:cxn modelId="{AF0FDBE0-9D99-4DC6-9AF0-067E6CEAEAF4}" srcId="{3B612678-D212-400F-8F49-17070ADB3098}" destId="{4C60EED7-AC34-474A-9E23-17B2AA8AC71D}" srcOrd="5" destOrd="0" parTransId="{0DA83A8E-D948-4F66-B5EF-0ABBD08447B4}" sibTransId="{8C650E0A-050B-42AD-9353-E923AA6E49EB}"/>
    <dgm:cxn modelId="{5175955C-AD11-4681-971A-51F5242DC582}" type="presOf" srcId="{4C60EED7-AC34-474A-9E23-17B2AA8AC71D}" destId="{6515B02D-DCD6-4113-9ED9-C97018AE8E6E}" srcOrd="0" destOrd="5" presId="urn:microsoft.com/office/officeart/2005/8/layout/hProcess4"/>
    <dgm:cxn modelId="{3696DC95-B375-4988-82A5-B5EA0DD336B1}" type="presOf" srcId="{705C6CC1-94BD-4217-AAE7-0CF0E15B8DD3}" destId="{828EDAD2-75D7-4A4C-B305-F068FE509274}" srcOrd="1" destOrd="0" presId="urn:microsoft.com/office/officeart/2005/8/layout/hProcess4"/>
    <dgm:cxn modelId="{2A769861-2C69-4574-B81C-6350C5398E52}" srcId="{17737F95-C871-4B9F-A4F0-7908D0995409}" destId="{705C6CC1-94BD-4217-AAE7-0CF0E15B8DD3}" srcOrd="0" destOrd="0" parTransId="{CE4CC290-293E-4C59-8327-4032E32DBBD1}" sibTransId="{5F0C1874-3735-4EA8-8EDE-C4E46BEE9F1F}"/>
    <dgm:cxn modelId="{311F1B42-8A47-48AD-B93A-29B37B1EC06E}" type="presOf" srcId="{9E17FCF5-DD9F-443E-94D6-9D01485C6490}" destId="{0FE2253D-C6CA-494A-8ED4-85842AB3218F}" srcOrd="1" destOrd="4" presId="urn:microsoft.com/office/officeart/2005/8/layout/hProcess4"/>
    <dgm:cxn modelId="{91D1F390-9EC9-4510-8AF6-043E89DF12CC}" type="presParOf" srcId="{0B62913F-D57D-40F3-95E9-9CB768551B42}" destId="{067782B6-2D09-4833-A0DC-3D339C4CD0F9}" srcOrd="0" destOrd="0" presId="urn:microsoft.com/office/officeart/2005/8/layout/hProcess4"/>
    <dgm:cxn modelId="{0B967247-C762-4B51-85D9-D13E97E6A8A8}" type="presParOf" srcId="{0B62913F-D57D-40F3-95E9-9CB768551B42}" destId="{69908E3E-EE48-4105-BD51-41C134A7FB8A}" srcOrd="1" destOrd="0" presId="urn:microsoft.com/office/officeart/2005/8/layout/hProcess4"/>
    <dgm:cxn modelId="{5FF6C77E-B2CB-43B3-B90E-974A45F03A76}" type="presParOf" srcId="{0B62913F-D57D-40F3-95E9-9CB768551B42}" destId="{868D9CA2-F776-4EEB-95B6-672797135CB7}" srcOrd="2" destOrd="0" presId="urn:microsoft.com/office/officeart/2005/8/layout/hProcess4"/>
    <dgm:cxn modelId="{34F55C9C-7CFE-4504-88AE-1FF5490999AC}" type="presParOf" srcId="{868D9CA2-F776-4EEB-95B6-672797135CB7}" destId="{5256C0E2-2931-463E-9F95-28AE0C4DDB45}" srcOrd="0" destOrd="0" presId="urn:microsoft.com/office/officeart/2005/8/layout/hProcess4"/>
    <dgm:cxn modelId="{7858791F-2335-467E-B780-775933B48E69}" type="presParOf" srcId="{5256C0E2-2931-463E-9F95-28AE0C4DDB45}" destId="{20F23F89-05A1-4422-8CAF-4771AFACF253}" srcOrd="0" destOrd="0" presId="urn:microsoft.com/office/officeart/2005/8/layout/hProcess4"/>
    <dgm:cxn modelId="{C743C1E7-06FA-4FFB-9AE1-D77053DEAB19}" type="presParOf" srcId="{5256C0E2-2931-463E-9F95-28AE0C4DDB45}" destId="{6515B02D-DCD6-4113-9ED9-C97018AE8E6E}" srcOrd="1" destOrd="0" presId="urn:microsoft.com/office/officeart/2005/8/layout/hProcess4"/>
    <dgm:cxn modelId="{F2797DCB-AB34-4B62-8CAA-4778A69FBDA4}" type="presParOf" srcId="{5256C0E2-2931-463E-9F95-28AE0C4DDB45}" destId="{0FE2253D-C6CA-494A-8ED4-85842AB3218F}" srcOrd="2" destOrd="0" presId="urn:microsoft.com/office/officeart/2005/8/layout/hProcess4"/>
    <dgm:cxn modelId="{C48BA294-0602-4826-8EFF-66811F15AEE3}" type="presParOf" srcId="{5256C0E2-2931-463E-9F95-28AE0C4DDB45}" destId="{AE307E4D-6CAA-4C5C-AFB8-87D407E95B55}" srcOrd="3" destOrd="0" presId="urn:microsoft.com/office/officeart/2005/8/layout/hProcess4"/>
    <dgm:cxn modelId="{EA96360C-7217-4E7D-815E-EFCEA836C20A}" type="presParOf" srcId="{5256C0E2-2931-463E-9F95-28AE0C4DDB45}" destId="{199766F9-EF86-4EAB-98B2-EB299441E77F}" srcOrd="4" destOrd="0" presId="urn:microsoft.com/office/officeart/2005/8/layout/hProcess4"/>
    <dgm:cxn modelId="{1E04294D-48C6-4259-8C92-565757C015AB}" type="presParOf" srcId="{868D9CA2-F776-4EEB-95B6-672797135CB7}" destId="{CA1BB3F3-0C72-481B-96C7-69B1ECAF5470}" srcOrd="1" destOrd="0" presId="urn:microsoft.com/office/officeart/2005/8/layout/hProcess4"/>
    <dgm:cxn modelId="{23430953-0837-4EBC-B3F6-BFFCF2D7BCAF}" type="presParOf" srcId="{868D9CA2-F776-4EEB-95B6-672797135CB7}" destId="{D5C901CC-3060-478C-A5B8-437F186721DF}" srcOrd="2" destOrd="0" presId="urn:microsoft.com/office/officeart/2005/8/layout/hProcess4"/>
    <dgm:cxn modelId="{17037C8E-31AA-4B48-9676-E1032C1477B5}" type="presParOf" srcId="{D5C901CC-3060-478C-A5B8-437F186721DF}" destId="{22F49DBB-F2F8-4677-B0F9-06374D45F845}" srcOrd="0" destOrd="0" presId="urn:microsoft.com/office/officeart/2005/8/layout/hProcess4"/>
    <dgm:cxn modelId="{C0485ECD-AF49-4F64-A3EE-386D604E23AB}" type="presParOf" srcId="{D5C901CC-3060-478C-A5B8-437F186721DF}" destId="{7145CABA-D28C-42A3-9C70-E4B4B66E3D4D}" srcOrd="1" destOrd="0" presId="urn:microsoft.com/office/officeart/2005/8/layout/hProcess4"/>
    <dgm:cxn modelId="{28468E76-EEED-4CF2-88B5-80D8D302DBB1}" type="presParOf" srcId="{D5C901CC-3060-478C-A5B8-437F186721DF}" destId="{61888BAA-D837-46F5-9DBA-2DEF00B8196F}" srcOrd="2" destOrd="0" presId="urn:microsoft.com/office/officeart/2005/8/layout/hProcess4"/>
    <dgm:cxn modelId="{D361745B-398C-4D43-87FA-925B2E32A83C}" type="presParOf" srcId="{D5C901CC-3060-478C-A5B8-437F186721DF}" destId="{EC43B87D-EDF6-4045-AA8F-69876A756AAD}" srcOrd="3" destOrd="0" presId="urn:microsoft.com/office/officeart/2005/8/layout/hProcess4"/>
    <dgm:cxn modelId="{7DD8299E-4922-48CF-AD92-5AF4EB5C9AFC}" type="presParOf" srcId="{D5C901CC-3060-478C-A5B8-437F186721DF}" destId="{2B6AEBF7-1E4F-4BF1-88CD-B4A7D98A1E93}" srcOrd="4" destOrd="0" presId="urn:microsoft.com/office/officeart/2005/8/layout/hProcess4"/>
    <dgm:cxn modelId="{E2038861-1F35-4DB1-BAD0-C81606995DC3}" type="presParOf" srcId="{868D9CA2-F776-4EEB-95B6-672797135CB7}" destId="{B4C943F9-FAF4-4314-A360-FE91ED988F4F}" srcOrd="3" destOrd="0" presId="urn:microsoft.com/office/officeart/2005/8/layout/hProcess4"/>
    <dgm:cxn modelId="{2962E7DD-46B9-4E80-B7B2-AEB35B3F96E3}" type="presParOf" srcId="{868D9CA2-F776-4EEB-95B6-672797135CB7}" destId="{355E7964-5CD2-4EB4-945A-9B623C7CE608}" srcOrd="4" destOrd="0" presId="urn:microsoft.com/office/officeart/2005/8/layout/hProcess4"/>
    <dgm:cxn modelId="{0DE663A0-080C-4734-810A-70433419CE4D}" type="presParOf" srcId="{355E7964-5CD2-4EB4-945A-9B623C7CE608}" destId="{999675A7-294F-4CAF-949E-B6E699F79FAD}" srcOrd="0" destOrd="0" presId="urn:microsoft.com/office/officeart/2005/8/layout/hProcess4"/>
    <dgm:cxn modelId="{F89A8B76-4F5A-47F2-8F88-922FE0858A77}" type="presParOf" srcId="{355E7964-5CD2-4EB4-945A-9B623C7CE608}" destId="{35BCC674-DD79-4086-B36D-A7501A184900}" srcOrd="1" destOrd="0" presId="urn:microsoft.com/office/officeart/2005/8/layout/hProcess4"/>
    <dgm:cxn modelId="{03F91853-1D65-4967-842C-E29AA9066438}" type="presParOf" srcId="{355E7964-5CD2-4EB4-945A-9B623C7CE608}" destId="{D15D99BF-ED91-46E2-A9D7-4A333FECB32D}" srcOrd="2" destOrd="0" presId="urn:microsoft.com/office/officeart/2005/8/layout/hProcess4"/>
    <dgm:cxn modelId="{F2429F91-035B-4D6E-B4A5-F5E054A7454F}" type="presParOf" srcId="{355E7964-5CD2-4EB4-945A-9B623C7CE608}" destId="{91B69911-96D7-40DB-8850-AD52C4107F0C}" srcOrd="3" destOrd="0" presId="urn:microsoft.com/office/officeart/2005/8/layout/hProcess4"/>
    <dgm:cxn modelId="{5E993D3B-57BE-4429-9AA6-4F55372378FC}" type="presParOf" srcId="{355E7964-5CD2-4EB4-945A-9B623C7CE608}" destId="{275BCC91-9EF3-4DEE-80F0-1ED9BEF14885}" srcOrd="4" destOrd="0" presId="urn:microsoft.com/office/officeart/2005/8/layout/hProcess4"/>
    <dgm:cxn modelId="{C95EBCA9-2ED2-4065-AB6F-382E8537BA2C}" type="presParOf" srcId="{868D9CA2-F776-4EEB-95B6-672797135CB7}" destId="{14D21312-E12C-4050-AF01-C5249A65532F}" srcOrd="5" destOrd="0" presId="urn:microsoft.com/office/officeart/2005/8/layout/hProcess4"/>
    <dgm:cxn modelId="{5626E3D2-3A26-48B9-92CE-7497788D707D}" type="presParOf" srcId="{868D9CA2-F776-4EEB-95B6-672797135CB7}" destId="{946F363E-0C75-416A-A5E0-2BC5A2F66A14}" srcOrd="6" destOrd="0" presId="urn:microsoft.com/office/officeart/2005/8/layout/hProcess4"/>
    <dgm:cxn modelId="{B1F73EF0-64EF-4C4A-A881-9364F5E4996B}" type="presParOf" srcId="{946F363E-0C75-416A-A5E0-2BC5A2F66A14}" destId="{3BF96B0E-1086-446F-BE51-694602CA45EF}" srcOrd="0" destOrd="0" presId="urn:microsoft.com/office/officeart/2005/8/layout/hProcess4"/>
    <dgm:cxn modelId="{CB9A3A10-511D-45A7-8F38-B6D89E22DB83}" type="presParOf" srcId="{946F363E-0C75-416A-A5E0-2BC5A2F66A14}" destId="{05BA96DB-DBF1-412E-9DF4-8FCAB84EBDAA}" srcOrd="1" destOrd="0" presId="urn:microsoft.com/office/officeart/2005/8/layout/hProcess4"/>
    <dgm:cxn modelId="{03BE6CA3-EDA4-4293-9D77-DA652BF04535}" type="presParOf" srcId="{946F363E-0C75-416A-A5E0-2BC5A2F66A14}" destId="{828EDAD2-75D7-4A4C-B305-F068FE509274}" srcOrd="2" destOrd="0" presId="urn:microsoft.com/office/officeart/2005/8/layout/hProcess4"/>
    <dgm:cxn modelId="{24D2D265-18FD-44DF-B845-EC689875F614}" type="presParOf" srcId="{946F363E-0C75-416A-A5E0-2BC5A2F66A14}" destId="{A2831608-F3F0-4CBE-8304-D03D85F2EBA1}" srcOrd="3" destOrd="0" presId="urn:microsoft.com/office/officeart/2005/8/layout/hProcess4"/>
    <dgm:cxn modelId="{BBCFCB04-5767-45AB-9D86-7B15507F88FD}" type="presParOf" srcId="{946F363E-0C75-416A-A5E0-2BC5A2F66A14}" destId="{3A480916-32C9-4E61-85F8-3BEEDD809EA3}"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695C35-77C6-44D5-A2B3-2CF1EF262CCB}" type="doc">
      <dgm:prSet loTypeId="urn:microsoft.com/office/officeart/2005/8/layout/gear1" loCatId="process" qsTypeId="urn:microsoft.com/office/officeart/2005/8/quickstyle/simple1" qsCatId="simple" csTypeId="urn:microsoft.com/office/officeart/2005/8/colors/accent1_2" csCatId="accent1" phldr="1"/>
      <dgm:spPr/>
    </dgm:pt>
    <dgm:pt modelId="{962C8D76-DC96-4469-9200-C0ADA19C59A3}">
      <dgm:prSet phldrT="[Tekst]" custT="1"/>
      <dgm:spPr>
        <a:solidFill>
          <a:srgbClr val="E96F28"/>
        </a:solidFill>
      </dgm:spPr>
      <dgm:t>
        <a:bodyPr/>
        <a:lstStyle/>
        <a:p>
          <a:r>
            <a:rPr lang="pl-PL" sz="1200" dirty="0" smtClean="0"/>
            <a:t>VEqCM</a:t>
          </a:r>
          <a:endParaRPr lang="pl-PL" sz="1200" dirty="0"/>
        </a:p>
      </dgm:t>
    </dgm:pt>
    <dgm:pt modelId="{3E9F0E27-08D2-45F5-84CC-9BFFC02F04FE}" type="parTrans" cxnId="{4D53F437-9D45-4415-B73C-8D136BC0555C}">
      <dgm:prSet/>
      <dgm:spPr/>
      <dgm:t>
        <a:bodyPr/>
        <a:lstStyle/>
        <a:p>
          <a:endParaRPr lang="pl-PL" sz="3200"/>
        </a:p>
      </dgm:t>
    </dgm:pt>
    <dgm:pt modelId="{F6607EDB-17D2-4737-8412-F2EE78D6CF5D}" type="sibTrans" cxnId="{4D53F437-9D45-4415-B73C-8D136BC0555C}">
      <dgm:prSet/>
      <dgm:spPr>
        <a:solidFill>
          <a:srgbClr val="E96F28">
            <a:alpha val="50000"/>
          </a:srgbClr>
        </a:solidFill>
      </dgm:spPr>
      <dgm:t>
        <a:bodyPr/>
        <a:lstStyle/>
        <a:p>
          <a:endParaRPr lang="pl-PL" sz="3200"/>
        </a:p>
      </dgm:t>
    </dgm:pt>
    <dgm:pt modelId="{E1FA50DE-1366-48A3-AA42-D6B18E10C58B}">
      <dgm:prSet phldrT="[Tekst]" custT="1"/>
      <dgm:spPr>
        <a:solidFill>
          <a:srgbClr val="E96F28"/>
        </a:solidFill>
      </dgm:spPr>
      <dgm:t>
        <a:bodyPr/>
        <a:lstStyle/>
        <a:p>
          <a:r>
            <a:rPr lang="pl-PL" sz="1200" dirty="0" smtClean="0"/>
            <a:t>ARIMA</a:t>
          </a:r>
          <a:endParaRPr lang="pl-PL" sz="1200" dirty="0"/>
        </a:p>
      </dgm:t>
    </dgm:pt>
    <dgm:pt modelId="{1F8AD56C-A6D8-4C90-8D02-9857D375605D}" type="parTrans" cxnId="{B4A4519F-221A-4193-B1E9-F34EEAC6E3F7}">
      <dgm:prSet/>
      <dgm:spPr/>
      <dgm:t>
        <a:bodyPr/>
        <a:lstStyle/>
        <a:p>
          <a:endParaRPr lang="pl-PL" sz="3200"/>
        </a:p>
      </dgm:t>
    </dgm:pt>
    <dgm:pt modelId="{B1A0EF90-A364-456E-B197-277DBB3E8945}" type="sibTrans" cxnId="{B4A4519F-221A-4193-B1E9-F34EEAC6E3F7}">
      <dgm:prSet/>
      <dgm:spPr>
        <a:solidFill>
          <a:srgbClr val="E96F28">
            <a:alpha val="50000"/>
          </a:srgbClr>
        </a:solidFill>
      </dgm:spPr>
      <dgm:t>
        <a:bodyPr/>
        <a:lstStyle/>
        <a:p>
          <a:endParaRPr lang="pl-PL" sz="3200"/>
        </a:p>
      </dgm:t>
    </dgm:pt>
    <dgm:pt modelId="{4C832ECB-49E5-4878-A68B-20CA2B6DE832}">
      <dgm:prSet phldrT="[Tekst]" phldr="1"/>
      <dgm:spPr/>
      <dgm:t>
        <a:bodyPr/>
        <a:lstStyle/>
        <a:p>
          <a:endParaRPr lang="pl-PL" sz="3200" dirty="0"/>
        </a:p>
      </dgm:t>
    </dgm:pt>
    <dgm:pt modelId="{B167B699-0EBF-4DA3-B01F-C50EEE7DFD8D}" type="parTrans" cxnId="{8A9C57DC-C0E5-4109-8117-758ED430672F}">
      <dgm:prSet/>
      <dgm:spPr/>
      <dgm:t>
        <a:bodyPr/>
        <a:lstStyle/>
        <a:p>
          <a:endParaRPr lang="pl-PL" sz="3200"/>
        </a:p>
      </dgm:t>
    </dgm:pt>
    <dgm:pt modelId="{0D30F2FC-11A1-4B59-B76A-3F3889B75B7C}" type="sibTrans" cxnId="{8A9C57DC-C0E5-4109-8117-758ED430672F}">
      <dgm:prSet/>
      <dgm:spPr/>
      <dgm:t>
        <a:bodyPr/>
        <a:lstStyle/>
        <a:p>
          <a:endParaRPr lang="pl-PL" sz="3200"/>
        </a:p>
      </dgm:t>
    </dgm:pt>
    <dgm:pt modelId="{2D29379E-57A3-4918-A743-6E3F92F422B2}">
      <dgm:prSet phldrT="[Tekst]" custT="1"/>
      <dgm:spPr>
        <a:solidFill>
          <a:srgbClr val="E96F28"/>
        </a:solidFill>
      </dgm:spPr>
      <dgm:t>
        <a:bodyPr/>
        <a:lstStyle/>
        <a:p>
          <a:r>
            <a:rPr lang="pl-PL" sz="1200" dirty="0" smtClean="0"/>
            <a:t>VAR</a:t>
          </a:r>
          <a:endParaRPr lang="pl-PL" sz="1200" dirty="0"/>
        </a:p>
      </dgm:t>
    </dgm:pt>
    <dgm:pt modelId="{EC8E48B9-8837-4D03-927F-0E5C161714C5}" type="parTrans" cxnId="{419ED0F3-EC72-47A2-B06A-C37E209596EB}">
      <dgm:prSet/>
      <dgm:spPr/>
      <dgm:t>
        <a:bodyPr/>
        <a:lstStyle/>
        <a:p>
          <a:endParaRPr lang="pl-PL" sz="3200"/>
        </a:p>
      </dgm:t>
    </dgm:pt>
    <dgm:pt modelId="{EE9F7EE2-83B8-4B49-B7D4-02AF83BF5935}" type="sibTrans" cxnId="{419ED0F3-EC72-47A2-B06A-C37E209596EB}">
      <dgm:prSet/>
      <dgm:spPr>
        <a:solidFill>
          <a:srgbClr val="E96F28">
            <a:alpha val="50000"/>
          </a:srgbClr>
        </a:solidFill>
      </dgm:spPr>
      <dgm:t>
        <a:bodyPr/>
        <a:lstStyle/>
        <a:p>
          <a:endParaRPr lang="pl-PL" sz="3200"/>
        </a:p>
      </dgm:t>
    </dgm:pt>
    <dgm:pt modelId="{41DD2724-407D-41AE-9245-FD0E3E3DD294}" type="pres">
      <dgm:prSet presAssocID="{17695C35-77C6-44D5-A2B3-2CF1EF262CCB}" presName="composite" presStyleCnt="0">
        <dgm:presLayoutVars>
          <dgm:chMax val="3"/>
          <dgm:animLvl val="lvl"/>
          <dgm:resizeHandles val="exact"/>
        </dgm:presLayoutVars>
      </dgm:prSet>
      <dgm:spPr/>
    </dgm:pt>
    <dgm:pt modelId="{9A8DB915-FD83-4A5A-9536-BA0D999A5075}" type="pres">
      <dgm:prSet presAssocID="{962C8D76-DC96-4469-9200-C0ADA19C59A3}" presName="gear1" presStyleLbl="node1" presStyleIdx="0" presStyleCnt="3" custLinFactNeighborX="-14412" custLinFactNeighborY="21064">
        <dgm:presLayoutVars>
          <dgm:chMax val="1"/>
          <dgm:bulletEnabled val="1"/>
        </dgm:presLayoutVars>
      </dgm:prSet>
      <dgm:spPr/>
      <dgm:t>
        <a:bodyPr/>
        <a:lstStyle/>
        <a:p>
          <a:endParaRPr lang="pl-PL"/>
        </a:p>
      </dgm:t>
    </dgm:pt>
    <dgm:pt modelId="{BCC40316-8567-4998-B347-57697F4D460E}" type="pres">
      <dgm:prSet presAssocID="{962C8D76-DC96-4469-9200-C0ADA19C59A3}" presName="gear1srcNode" presStyleLbl="node1" presStyleIdx="0" presStyleCnt="3"/>
      <dgm:spPr/>
      <dgm:t>
        <a:bodyPr/>
        <a:lstStyle/>
        <a:p>
          <a:endParaRPr lang="pl-PL"/>
        </a:p>
      </dgm:t>
    </dgm:pt>
    <dgm:pt modelId="{BC2085B2-9065-4151-B459-87FA6379B8BE}" type="pres">
      <dgm:prSet presAssocID="{962C8D76-DC96-4469-9200-C0ADA19C59A3}" presName="gear1dstNode" presStyleLbl="node1" presStyleIdx="0" presStyleCnt="3"/>
      <dgm:spPr/>
      <dgm:t>
        <a:bodyPr/>
        <a:lstStyle/>
        <a:p>
          <a:endParaRPr lang="pl-PL"/>
        </a:p>
      </dgm:t>
    </dgm:pt>
    <dgm:pt modelId="{6F919C48-3714-4709-BCF3-1592043C1C5F}" type="pres">
      <dgm:prSet presAssocID="{E1FA50DE-1366-48A3-AA42-D6B18E10C58B}" presName="gear2" presStyleLbl="node1" presStyleIdx="1" presStyleCnt="3" custScaleX="138889" custScaleY="140000" custLinFactNeighborX="-8333" custLinFactNeighborY="-10000">
        <dgm:presLayoutVars>
          <dgm:chMax val="1"/>
          <dgm:bulletEnabled val="1"/>
        </dgm:presLayoutVars>
      </dgm:prSet>
      <dgm:spPr/>
      <dgm:t>
        <a:bodyPr/>
        <a:lstStyle/>
        <a:p>
          <a:endParaRPr lang="pl-PL"/>
        </a:p>
      </dgm:t>
    </dgm:pt>
    <dgm:pt modelId="{CB43EB1B-4157-401F-A885-A3559CA60313}" type="pres">
      <dgm:prSet presAssocID="{E1FA50DE-1366-48A3-AA42-D6B18E10C58B}" presName="gear2srcNode" presStyleLbl="node1" presStyleIdx="1" presStyleCnt="3"/>
      <dgm:spPr/>
      <dgm:t>
        <a:bodyPr/>
        <a:lstStyle/>
        <a:p>
          <a:endParaRPr lang="pl-PL"/>
        </a:p>
      </dgm:t>
    </dgm:pt>
    <dgm:pt modelId="{4312546D-7513-4748-B290-ECE605D0D8C4}" type="pres">
      <dgm:prSet presAssocID="{E1FA50DE-1366-48A3-AA42-D6B18E10C58B}" presName="gear2dstNode" presStyleLbl="node1" presStyleIdx="1" presStyleCnt="3"/>
      <dgm:spPr/>
      <dgm:t>
        <a:bodyPr/>
        <a:lstStyle/>
        <a:p>
          <a:endParaRPr lang="pl-PL"/>
        </a:p>
      </dgm:t>
    </dgm:pt>
    <dgm:pt modelId="{81FEE560-1FAF-4613-ABBC-1126963420D5}" type="pres">
      <dgm:prSet presAssocID="{2D29379E-57A3-4918-A743-6E3F92F422B2}" presName="gear3" presStyleLbl="node1" presStyleIdx="2" presStyleCnt="3" custLinFactNeighborX="4769" custLinFactNeighborY="-14293"/>
      <dgm:spPr/>
      <dgm:t>
        <a:bodyPr/>
        <a:lstStyle/>
        <a:p>
          <a:endParaRPr lang="pl-PL"/>
        </a:p>
      </dgm:t>
    </dgm:pt>
    <dgm:pt modelId="{4BE7F69D-ED1C-4659-9D7D-B0D7F449D5DB}" type="pres">
      <dgm:prSet presAssocID="{2D29379E-57A3-4918-A743-6E3F92F422B2}" presName="gear3tx" presStyleLbl="node1" presStyleIdx="2" presStyleCnt="3">
        <dgm:presLayoutVars>
          <dgm:chMax val="1"/>
          <dgm:bulletEnabled val="1"/>
        </dgm:presLayoutVars>
      </dgm:prSet>
      <dgm:spPr/>
      <dgm:t>
        <a:bodyPr/>
        <a:lstStyle/>
        <a:p>
          <a:endParaRPr lang="pl-PL"/>
        </a:p>
      </dgm:t>
    </dgm:pt>
    <dgm:pt modelId="{C176290E-5A0A-403B-B67D-F57E86A68468}" type="pres">
      <dgm:prSet presAssocID="{2D29379E-57A3-4918-A743-6E3F92F422B2}" presName="gear3srcNode" presStyleLbl="node1" presStyleIdx="2" presStyleCnt="3"/>
      <dgm:spPr/>
      <dgm:t>
        <a:bodyPr/>
        <a:lstStyle/>
        <a:p>
          <a:endParaRPr lang="pl-PL"/>
        </a:p>
      </dgm:t>
    </dgm:pt>
    <dgm:pt modelId="{CDBA00E5-F7C0-48D3-A64C-24B0516B8AB7}" type="pres">
      <dgm:prSet presAssocID="{2D29379E-57A3-4918-A743-6E3F92F422B2}" presName="gear3dstNode" presStyleLbl="node1" presStyleIdx="2" presStyleCnt="3"/>
      <dgm:spPr/>
      <dgm:t>
        <a:bodyPr/>
        <a:lstStyle/>
        <a:p>
          <a:endParaRPr lang="pl-PL"/>
        </a:p>
      </dgm:t>
    </dgm:pt>
    <dgm:pt modelId="{DC3153B2-37BC-440A-B046-987233D10DEC}" type="pres">
      <dgm:prSet presAssocID="{F6607EDB-17D2-4737-8412-F2EE78D6CF5D}" presName="connector1" presStyleLbl="sibTrans2D1" presStyleIdx="0" presStyleCnt="3" custLinFactNeighborX="-14175" custLinFactNeighborY="16833"/>
      <dgm:spPr/>
      <dgm:t>
        <a:bodyPr/>
        <a:lstStyle/>
        <a:p>
          <a:endParaRPr lang="pl-PL"/>
        </a:p>
      </dgm:t>
    </dgm:pt>
    <dgm:pt modelId="{844C7454-62BD-47B2-94DC-9324FBCA00E5}" type="pres">
      <dgm:prSet presAssocID="{B1A0EF90-A364-456E-B197-277DBB3E8945}" presName="connector2" presStyleLbl="sibTrans2D1" presStyleIdx="1" presStyleCnt="3" custLinFactNeighborX="-7316" custLinFactNeighborY="-2439"/>
      <dgm:spPr/>
      <dgm:t>
        <a:bodyPr/>
        <a:lstStyle/>
        <a:p>
          <a:endParaRPr lang="pl-PL"/>
        </a:p>
      </dgm:t>
    </dgm:pt>
    <dgm:pt modelId="{B82817FB-C254-45C7-8CCF-1DE630AFD7FE}" type="pres">
      <dgm:prSet presAssocID="{EE9F7EE2-83B8-4B49-B7D4-02AF83BF5935}" presName="connector3" presStyleLbl="sibTrans2D1" presStyleIdx="2" presStyleCnt="3" custLinFactNeighborX="7916" custLinFactNeighborY="-12440"/>
      <dgm:spPr/>
      <dgm:t>
        <a:bodyPr/>
        <a:lstStyle/>
        <a:p>
          <a:endParaRPr lang="pl-PL"/>
        </a:p>
      </dgm:t>
    </dgm:pt>
  </dgm:ptLst>
  <dgm:cxnLst>
    <dgm:cxn modelId="{A8895B06-BD01-40D0-B486-C5E0DCD26D40}" type="presOf" srcId="{E1FA50DE-1366-48A3-AA42-D6B18E10C58B}" destId="{6F919C48-3714-4709-BCF3-1592043C1C5F}" srcOrd="0" destOrd="0" presId="urn:microsoft.com/office/officeart/2005/8/layout/gear1"/>
    <dgm:cxn modelId="{609B8509-0D0B-4962-ABEA-4F9F54938BDB}" type="presOf" srcId="{2D29379E-57A3-4918-A743-6E3F92F422B2}" destId="{C176290E-5A0A-403B-B67D-F57E86A68468}" srcOrd="2" destOrd="0" presId="urn:microsoft.com/office/officeart/2005/8/layout/gear1"/>
    <dgm:cxn modelId="{BD1CED36-639C-4F00-B1C1-B123E8E593C8}" type="presOf" srcId="{E1FA50DE-1366-48A3-AA42-D6B18E10C58B}" destId="{4312546D-7513-4748-B290-ECE605D0D8C4}" srcOrd="2" destOrd="0" presId="urn:microsoft.com/office/officeart/2005/8/layout/gear1"/>
    <dgm:cxn modelId="{1E344CA9-94D3-4FB0-B495-DD552E94B483}" type="presOf" srcId="{2D29379E-57A3-4918-A743-6E3F92F422B2}" destId="{CDBA00E5-F7C0-48D3-A64C-24B0516B8AB7}" srcOrd="3" destOrd="0" presId="urn:microsoft.com/office/officeart/2005/8/layout/gear1"/>
    <dgm:cxn modelId="{2D160EBC-2EB5-4DF6-8A56-B3544053D5CB}" type="presOf" srcId="{17695C35-77C6-44D5-A2B3-2CF1EF262CCB}" destId="{41DD2724-407D-41AE-9245-FD0E3E3DD294}" srcOrd="0" destOrd="0" presId="urn:microsoft.com/office/officeart/2005/8/layout/gear1"/>
    <dgm:cxn modelId="{30F6F614-0CB4-464C-A81F-E002008719A4}" type="presOf" srcId="{B1A0EF90-A364-456E-B197-277DBB3E8945}" destId="{844C7454-62BD-47B2-94DC-9324FBCA00E5}" srcOrd="0" destOrd="0" presId="urn:microsoft.com/office/officeart/2005/8/layout/gear1"/>
    <dgm:cxn modelId="{4D0EFAFA-4354-42C2-A0D8-808726BBC1A4}" type="presOf" srcId="{E1FA50DE-1366-48A3-AA42-D6B18E10C58B}" destId="{CB43EB1B-4157-401F-A885-A3559CA60313}" srcOrd="1" destOrd="0" presId="urn:microsoft.com/office/officeart/2005/8/layout/gear1"/>
    <dgm:cxn modelId="{4D53F437-9D45-4415-B73C-8D136BC0555C}" srcId="{17695C35-77C6-44D5-A2B3-2CF1EF262CCB}" destId="{962C8D76-DC96-4469-9200-C0ADA19C59A3}" srcOrd="0" destOrd="0" parTransId="{3E9F0E27-08D2-45F5-84CC-9BFFC02F04FE}" sibTransId="{F6607EDB-17D2-4737-8412-F2EE78D6CF5D}"/>
    <dgm:cxn modelId="{717568BA-485D-4C40-BB7B-D8DB3F961585}" type="presOf" srcId="{2D29379E-57A3-4918-A743-6E3F92F422B2}" destId="{81FEE560-1FAF-4613-ABBC-1126963420D5}" srcOrd="0" destOrd="0" presId="urn:microsoft.com/office/officeart/2005/8/layout/gear1"/>
    <dgm:cxn modelId="{419ED0F3-EC72-47A2-B06A-C37E209596EB}" srcId="{17695C35-77C6-44D5-A2B3-2CF1EF262CCB}" destId="{2D29379E-57A3-4918-A743-6E3F92F422B2}" srcOrd="2" destOrd="0" parTransId="{EC8E48B9-8837-4D03-927F-0E5C161714C5}" sibTransId="{EE9F7EE2-83B8-4B49-B7D4-02AF83BF5935}"/>
    <dgm:cxn modelId="{147EDC72-D4EB-4DE7-82E7-54A0A4FA8B0A}" type="presOf" srcId="{962C8D76-DC96-4469-9200-C0ADA19C59A3}" destId="{BC2085B2-9065-4151-B459-87FA6379B8BE}" srcOrd="2" destOrd="0" presId="urn:microsoft.com/office/officeart/2005/8/layout/gear1"/>
    <dgm:cxn modelId="{A3296938-5E61-4D58-9F59-929AE5C175B8}" type="presOf" srcId="{962C8D76-DC96-4469-9200-C0ADA19C59A3}" destId="{9A8DB915-FD83-4A5A-9536-BA0D999A5075}" srcOrd="0" destOrd="0" presId="urn:microsoft.com/office/officeart/2005/8/layout/gear1"/>
    <dgm:cxn modelId="{93CFB13A-7EEF-44B4-85BE-18D8A8491837}" type="presOf" srcId="{F6607EDB-17D2-4737-8412-F2EE78D6CF5D}" destId="{DC3153B2-37BC-440A-B046-987233D10DEC}" srcOrd="0" destOrd="0" presId="urn:microsoft.com/office/officeart/2005/8/layout/gear1"/>
    <dgm:cxn modelId="{BCD341A4-3052-4FED-99B6-BD9F0897E961}" type="presOf" srcId="{962C8D76-DC96-4469-9200-C0ADA19C59A3}" destId="{BCC40316-8567-4998-B347-57697F4D460E}" srcOrd="1" destOrd="0" presId="urn:microsoft.com/office/officeart/2005/8/layout/gear1"/>
    <dgm:cxn modelId="{EB6B3C91-DFA7-463D-9B8E-FAACEA38CA79}" type="presOf" srcId="{2D29379E-57A3-4918-A743-6E3F92F422B2}" destId="{4BE7F69D-ED1C-4659-9D7D-B0D7F449D5DB}" srcOrd="1" destOrd="0" presId="urn:microsoft.com/office/officeart/2005/8/layout/gear1"/>
    <dgm:cxn modelId="{B4A4519F-221A-4193-B1E9-F34EEAC6E3F7}" srcId="{17695C35-77C6-44D5-A2B3-2CF1EF262CCB}" destId="{E1FA50DE-1366-48A3-AA42-D6B18E10C58B}" srcOrd="1" destOrd="0" parTransId="{1F8AD56C-A6D8-4C90-8D02-9857D375605D}" sibTransId="{B1A0EF90-A364-456E-B197-277DBB3E8945}"/>
    <dgm:cxn modelId="{8A9C57DC-C0E5-4109-8117-758ED430672F}" srcId="{17695C35-77C6-44D5-A2B3-2CF1EF262CCB}" destId="{4C832ECB-49E5-4878-A68B-20CA2B6DE832}" srcOrd="3" destOrd="0" parTransId="{B167B699-0EBF-4DA3-B01F-C50EEE7DFD8D}" sibTransId="{0D30F2FC-11A1-4B59-B76A-3F3889B75B7C}"/>
    <dgm:cxn modelId="{67911B68-E81D-41A6-9221-3E72B85B4CAC}" type="presOf" srcId="{EE9F7EE2-83B8-4B49-B7D4-02AF83BF5935}" destId="{B82817FB-C254-45C7-8CCF-1DE630AFD7FE}" srcOrd="0" destOrd="0" presId="urn:microsoft.com/office/officeart/2005/8/layout/gear1"/>
    <dgm:cxn modelId="{5FE7FF36-6CFD-4145-A428-85EEDCB0352B}" type="presParOf" srcId="{41DD2724-407D-41AE-9245-FD0E3E3DD294}" destId="{9A8DB915-FD83-4A5A-9536-BA0D999A5075}" srcOrd="0" destOrd="0" presId="urn:microsoft.com/office/officeart/2005/8/layout/gear1"/>
    <dgm:cxn modelId="{99D28C86-268E-4AB3-8EAD-1DF67013C6B2}" type="presParOf" srcId="{41DD2724-407D-41AE-9245-FD0E3E3DD294}" destId="{BCC40316-8567-4998-B347-57697F4D460E}" srcOrd="1" destOrd="0" presId="urn:microsoft.com/office/officeart/2005/8/layout/gear1"/>
    <dgm:cxn modelId="{AC158534-0FA2-4ED9-A9F9-DFD8B4A2BEBC}" type="presParOf" srcId="{41DD2724-407D-41AE-9245-FD0E3E3DD294}" destId="{BC2085B2-9065-4151-B459-87FA6379B8BE}" srcOrd="2" destOrd="0" presId="urn:microsoft.com/office/officeart/2005/8/layout/gear1"/>
    <dgm:cxn modelId="{E5CF1957-61F7-46A1-9FAC-65DD78C19833}" type="presParOf" srcId="{41DD2724-407D-41AE-9245-FD0E3E3DD294}" destId="{6F919C48-3714-4709-BCF3-1592043C1C5F}" srcOrd="3" destOrd="0" presId="urn:microsoft.com/office/officeart/2005/8/layout/gear1"/>
    <dgm:cxn modelId="{79A8D87A-B293-4EB4-AA10-FABFAE4FFC14}" type="presParOf" srcId="{41DD2724-407D-41AE-9245-FD0E3E3DD294}" destId="{CB43EB1B-4157-401F-A885-A3559CA60313}" srcOrd="4" destOrd="0" presId="urn:microsoft.com/office/officeart/2005/8/layout/gear1"/>
    <dgm:cxn modelId="{9DB9714F-2F10-4AB4-8169-C518130A34F3}" type="presParOf" srcId="{41DD2724-407D-41AE-9245-FD0E3E3DD294}" destId="{4312546D-7513-4748-B290-ECE605D0D8C4}" srcOrd="5" destOrd="0" presId="urn:microsoft.com/office/officeart/2005/8/layout/gear1"/>
    <dgm:cxn modelId="{82A1892A-9175-4466-BCC3-0450D2EA18CD}" type="presParOf" srcId="{41DD2724-407D-41AE-9245-FD0E3E3DD294}" destId="{81FEE560-1FAF-4613-ABBC-1126963420D5}" srcOrd="6" destOrd="0" presId="urn:microsoft.com/office/officeart/2005/8/layout/gear1"/>
    <dgm:cxn modelId="{5B5ABF0B-2897-4934-B05F-4C813364C5DE}" type="presParOf" srcId="{41DD2724-407D-41AE-9245-FD0E3E3DD294}" destId="{4BE7F69D-ED1C-4659-9D7D-B0D7F449D5DB}" srcOrd="7" destOrd="0" presId="urn:microsoft.com/office/officeart/2005/8/layout/gear1"/>
    <dgm:cxn modelId="{C2825804-7444-47CD-85E0-15B6081B000A}" type="presParOf" srcId="{41DD2724-407D-41AE-9245-FD0E3E3DD294}" destId="{C176290E-5A0A-403B-B67D-F57E86A68468}" srcOrd="8" destOrd="0" presId="urn:microsoft.com/office/officeart/2005/8/layout/gear1"/>
    <dgm:cxn modelId="{50EC92FA-A220-40B3-92A0-2401F321A72B}" type="presParOf" srcId="{41DD2724-407D-41AE-9245-FD0E3E3DD294}" destId="{CDBA00E5-F7C0-48D3-A64C-24B0516B8AB7}" srcOrd="9" destOrd="0" presId="urn:microsoft.com/office/officeart/2005/8/layout/gear1"/>
    <dgm:cxn modelId="{3F552432-9D90-4251-B95D-D9282A447B7E}" type="presParOf" srcId="{41DD2724-407D-41AE-9245-FD0E3E3DD294}" destId="{DC3153B2-37BC-440A-B046-987233D10DEC}" srcOrd="10" destOrd="0" presId="urn:microsoft.com/office/officeart/2005/8/layout/gear1"/>
    <dgm:cxn modelId="{1866924A-F41B-42AD-894E-95E71CA3811C}" type="presParOf" srcId="{41DD2724-407D-41AE-9245-FD0E3E3DD294}" destId="{844C7454-62BD-47B2-94DC-9324FBCA00E5}" srcOrd="11" destOrd="0" presId="urn:microsoft.com/office/officeart/2005/8/layout/gear1"/>
    <dgm:cxn modelId="{5BF6A21C-22D7-4E11-9D41-4E6A48009CB4}" type="presParOf" srcId="{41DD2724-407D-41AE-9245-FD0E3E3DD294}" destId="{B82817FB-C254-45C7-8CCF-1DE630AFD7FE}"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B06233-5111-480E-A04F-A17EA165BC6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FDF33A0D-C484-4575-A920-3C93591497C3}">
      <dgm:prSet phldrT="[Tekst]"/>
      <dgm:spPr>
        <a:solidFill>
          <a:srgbClr val="E96F28"/>
        </a:solidFill>
        <a:ln>
          <a:solidFill>
            <a:srgbClr val="E96F28"/>
          </a:solidFill>
        </a:ln>
      </dgm:spPr>
      <dgm:t>
        <a:bodyPr/>
        <a:lstStyle/>
        <a:p>
          <a:r>
            <a:rPr lang="pl-PL" dirty="0" smtClean="0"/>
            <a:t>Prognoza liczby podmiotów gospodarczych w Skierniewicach oraz powiecie skierniewickim</a:t>
          </a:r>
          <a:endParaRPr lang="pl-PL" dirty="0"/>
        </a:p>
      </dgm:t>
    </dgm:pt>
    <dgm:pt modelId="{FC0E823A-9FA3-475D-8582-A0FC4F31D2A4}" type="parTrans" cxnId="{B9439DE2-A147-4602-9409-E176E0536509}">
      <dgm:prSet/>
      <dgm:spPr/>
      <dgm:t>
        <a:bodyPr/>
        <a:lstStyle/>
        <a:p>
          <a:endParaRPr lang="pl-PL"/>
        </a:p>
      </dgm:t>
    </dgm:pt>
    <dgm:pt modelId="{775B01D5-4D57-4C86-9831-8C15DFF6752B}" type="sibTrans" cxnId="{B9439DE2-A147-4602-9409-E176E0536509}">
      <dgm:prSet/>
      <dgm:spPr/>
      <dgm:t>
        <a:bodyPr/>
        <a:lstStyle/>
        <a:p>
          <a:endParaRPr lang="pl-PL"/>
        </a:p>
      </dgm:t>
    </dgm:pt>
    <dgm:pt modelId="{CA6C6102-4622-4F86-AB9C-69BE8448BF42}">
      <dgm:prSet phldrT="[Tekst]"/>
      <dgm:spPr>
        <a:noFill/>
        <a:ln>
          <a:solidFill>
            <a:srgbClr val="E96F28"/>
          </a:solidFill>
        </a:ln>
      </dgm:spPr>
      <dgm:t>
        <a:bodyPr/>
        <a:lstStyle/>
        <a:p>
          <a:r>
            <a:rPr lang="pl-PL" dirty="0" smtClean="0">
              <a:solidFill>
                <a:schemeClr val="tx1"/>
              </a:solidFill>
            </a:rPr>
            <a:t>działalność związana z zakwaterowaniem i usługami gastronomicznymi</a:t>
          </a:r>
          <a:endParaRPr lang="pl-PL" dirty="0">
            <a:solidFill>
              <a:schemeClr val="tx1"/>
            </a:solidFill>
          </a:endParaRPr>
        </a:p>
      </dgm:t>
    </dgm:pt>
    <dgm:pt modelId="{8D840F6A-CA38-4F1B-8806-31A1A28E193E}" type="parTrans" cxnId="{DDC4AE6D-73EE-4E30-90E5-C37BE592C897}">
      <dgm:prSet/>
      <dgm:spPr>
        <a:ln>
          <a:solidFill>
            <a:srgbClr val="E96F28"/>
          </a:solidFill>
        </a:ln>
      </dgm:spPr>
      <dgm:t>
        <a:bodyPr/>
        <a:lstStyle/>
        <a:p>
          <a:endParaRPr lang="pl-PL"/>
        </a:p>
      </dgm:t>
    </dgm:pt>
    <dgm:pt modelId="{310F8367-90DC-4906-85D4-C6822D661CA6}" type="sibTrans" cxnId="{DDC4AE6D-73EE-4E30-90E5-C37BE592C897}">
      <dgm:prSet/>
      <dgm:spPr/>
      <dgm:t>
        <a:bodyPr/>
        <a:lstStyle/>
        <a:p>
          <a:endParaRPr lang="pl-PL"/>
        </a:p>
      </dgm:t>
    </dgm:pt>
    <dgm:pt modelId="{F268F340-FF3F-4CE1-B777-66E9228CEBC8}">
      <dgm:prSet phldrT="[Tekst]"/>
      <dgm:spPr>
        <a:noFill/>
        <a:ln>
          <a:solidFill>
            <a:srgbClr val="E96F28"/>
          </a:solidFill>
        </a:ln>
      </dgm:spPr>
      <dgm:t>
        <a:bodyPr/>
        <a:lstStyle/>
        <a:p>
          <a:r>
            <a:rPr lang="pl-PL" dirty="0" smtClean="0">
              <a:solidFill>
                <a:schemeClr val="tx1"/>
              </a:solidFill>
            </a:rPr>
            <a:t>opieka zdrowotna i pomoc społeczna</a:t>
          </a:r>
          <a:endParaRPr lang="pl-PL" dirty="0">
            <a:solidFill>
              <a:schemeClr val="tx1"/>
            </a:solidFill>
          </a:endParaRPr>
        </a:p>
      </dgm:t>
    </dgm:pt>
    <dgm:pt modelId="{4305A766-211E-4394-AFE3-E0AB75741D52}" type="parTrans" cxnId="{3523CAC8-E008-4D22-B6A6-33C556B9932D}">
      <dgm:prSet/>
      <dgm:spPr>
        <a:ln>
          <a:solidFill>
            <a:srgbClr val="E96F28"/>
          </a:solidFill>
        </a:ln>
      </dgm:spPr>
      <dgm:t>
        <a:bodyPr/>
        <a:lstStyle/>
        <a:p>
          <a:endParaRPr lang="pl-PL"/>
        </a:p>
      </dgm:t>
    </dgm:pt>
    <dgm:pt modelId="{D30E880D-AF3B-4623-8F49-229D173B1222}" type="sibTrans" cxnId="{3523CAC8-E008-4D22-B6A6-33C556B9932D}">
      <dgm:prSet/>
      <dgm:spPr/>
      <dgm:t>
        <a:bodyPr/>
        <a:lstStyle/>
        <a:p>
          <a:endParaRPr lang="pl-PL"/>
        </a:p>
      </dgm:t>
    </dgm:pt>
    <dgm:pt modelId="{316696CF-2F3B-4D40-B375-E4E70C94359B}">
      <dgm:prSet/>
      <dgm:spPr>
        <a:noFill/>
        <a:ln>
          <a:solidFill>
            <a:srgbClr val="E96F28"/>
          </a:solidFill>
        </a:ln>
      </dgm:spPr>
      <dgm:t>
        <a:bodyPr/>
        <a:lstStyle/>
        <a:p>
          <a:r>
            <a:rPr lang="pl-PL" dirty="0" smtClean="0">
              <a:solidFill>
                <a:schemeClr val="tx1"/>
              </a:solidFill>
            </a:rPr>
            <a:t>działalność związana z kulturą, rozrywką i rekreacją.</a:t>
          </a:r>
          <a:endParaRPr lang="pl-PL" dirty="0">
            <a:solidFill>
              <a:schemeClr val="tx1"/>
            </a:solidFill>
          </a:endParaRPr>
        </a:p>
      </dgm:t>
    </dgm:pt>
    <dgm:pt modelId="{82B71E63-5FDA-48E5-9955-21007AC8A4F9}" type="parTrans" cxnId="{BEE2A8F7-0540-41C0-ADB6-AFC428BEF5CC}">
      <dgm:prSet/>
      <dgm:spPr>
        <a:ln>
          <a:solidFill>
            <a:srgbClr val="E96F28"/>
          </a:solidFill>
        </a:ln>
      </dgm:spPr>
      <dgm:t>
        <a:bodyPr/>
        <a:lstStyle/>
        <a:p>
          <a:endParaRPr lang="pl-PL"/>
        </a:p>
      </dgm:t>
    </dgm:pt>
    <dgm:pt modelId="{D285DD3A-E7C9-4DC7-A0C5-B77E6EDA199E}" type="sibTrans" cxnId="{BEE2A8F7-0540-41C0-ADB6-AFC428BEF5CC}">
      <dgm:prSet/>
      <dgm:spPr/>
      <dgm:t>
        <a:bodyPr/>
        <a:lstStyle/>
        <a:p>
          <a:endParaRPr lang="pl-PL"/>
        </a:p>
      </dgm:t>
    </dgm:pt>
    <dgm:pt modelId="{5B2B0A92-2FEF-4DB2-81A8-34C2693A1EB1}" type="pres">
      <dgm:prSet presAssocID="{9FB06233-5111-480E-A04F-A17EA165BC66}" presName="diagram" presStyleCnt="0">
        <dgm:presLayoutVars>
          <dgm:chPref val="1"/>
          <dgm:dir/>
          <dgm:animOne val="branch"/>
          <dgm:animLvl val="lvl"/>
          <dgm:resizeHandles val="exact"/>
        </dgm:presLayoutVars>
      </dgm:prSet>
      <dgm:spPr/>
      <dgm:t>
        <a:bodyPr/>
        <a:lstStyle/>
        <a:p>
          <a:endParaRPr lang="pl-PL"/>
        </a:p>
      </dgm:t>
    </dgm:pt>
    <dgm:pt modelId="{1AA900F5-F33B-413A-84A0-02864F2D1652}" type="pres">
      <dgm:prSet presAssocID="{FDF33A0D-C484-4575-A920-3C93591497C3}" presName="root1" presStyleCnt="0"/>
      <dgm:spPr/>
    </dgm:pt>
    <dgm:pt modelId="{FEDCFAD7-10B0-48CF-9F1F-3492E45B8AEC}" type="pres">
      <dgm:prSet presAssocID="{FDF33A0D-C484-4575-A920-3C93591497C3}" presName="LevelOneTextNode" presStyleLbl="node0" presStyleIdx="0" presStyleCnt="1">
        <dgm:presLayoutVars>
          <dgm:chPref val="3"/>
        </dgm:presLayoutVars>
      </dgm:prSet>
      <dgm:spPr/>
      <dgm:t>
        <a:bodyPr/>
        <a:lstStyle/>
        <a:p>
          <a:endParaRPr lang="pl-PL"/>
        </a:p>
      </dgm:t>
    </dgm:pt>
    <dgm:pt modelId="{C28899A8-9991-4617-98C8-0343B574B9F8}" type="pres">
      <dgm:prSet presAssocID="{FDF33A0D-C484-4575-A920-3C93591497C3}" presName="level2hierChild" presStyleCnt="0"/>
      <dgm:spPr/>
    </dgm:pt>
    <dgm:pt modelId="{BFD0D346-6FE1-4A79-A06D-737ED88C3BCC}" type="pres">
      <dgm:prSet presAssocID="{8D840F6A-CA38-4F1B-8806-31A1A28E193E}" presName="conn2-1" presStyleLbl="parChTrans1D2" presStyleIdx="0" presStyleCnt="3"/>
      <dgm:spPr/>
      <dgm:t>
        <a:bodyPr/>
        <a:lstStyle/>
        <a:p>
          <a:endParaRPr lang="pl-PL"/>
        </a:p>
      </dgm:t>
    </dgm:pt>
    <dgm:pt modelId="{1D14B793-6966-4B90-93D3-184305034558}" type="pres">
      <dgm:prSet presAssocID="{8D840F6A-CA38-4F1B-8806-31A1A28E193E}" presName="connTx" presStyleLbl="parChTrans1D2" presStyleIdx="0" presStyleCnt="3"/>
      <dgm:spPr/>
      <dgm:t>
        <a:bodyPr/>
        <a:lstStyle/>
        <a:p>
          <a:endParaRPr lang="pl-PL"/>
        </a:p>
      </dgm:t>
    </dgm:pt>
    <dgm:pt modelId="{28EF048E-BF42-44B5-8131-AFF90E47CF40}" type="pres">
      <dgm:prSet presAssocID="{CA6C6102-4622-4F86-AB9C-69BE8448BF42}" presName="root2" presStyleCnt="0"/>
      <dgm:spPr/>
    </dgm:pt>
    <dgm:pt modelId="{F5285090-DFEF-4BA2-AEEB-A2D87B4C8E34}" type="pres">
      <dgm:prSet presAssocID="{CA6C6102-4622-4F86-AB9C-69BE8448BF42}" presName="LevelTwoTextNode" presStyleLbl="node2" presStyleIdx="0" presStyleCnt="3">
        <dgm:presLayoutVars>
          <dgm:chPref val="3"/>
        </dgm:presLayoutVars>
      </dgm:prSet>
      <dgm:spPr/>
      <dgm:t>
        <a:bodyPr/>
        <a:lstStyle/>
        <a:p>
          <a:endParaRPr lang="pl-PL"/>
        </a:p>
      </dgm:t>
    </dgm:pt>
    <dgm:pt modelId="{C37B4540-9EA3-4F1B-9929-AE2583BD1755}" type="pres">
      <dgm:prSet presAssocID="{CA6C6102-4622-4F86-AB9C-69BE8448BF42}" presName="level3hierChild" presStyleCnt="0"/>
      <dgm:spPr/>
    </dgm:pt>
    <dgm:pt modelId="{79517794-1D34-40B4-9927-5125DB212AEA}" type="pres">
      <dgm:prSet presAssocID="{4305A766-211E-4394-AFE3-E0AB75741D52}" presName="conn2-1" presStyleLbl="parChTrans1D2" presStyleIdx="1" presStyleCnt="3"/>
      <dgm:spPr/>
      <dgm:t>
        <a:bodyPr/>
        <a:lstStyle/>
        <a:p>
          <a:endParaRPr lang="pl-PL"/>
        </a:p>
      </dgm:t>
    </dgm:pt>
    <dgm:pt modelId="{494B36DE-EF41-4428-BAC2-3EBCFD30549C}" type="pres">
      <dgm:prSet presAssocID="{4305A766-211E-4394-AFE3-E0AB75741D52}" presName="connTx" presStyleLbl="parChTrans1D2" presStyleIdx="1" presStyleCnt="3"/>
      <dgm:spPr/>
      <dgm:t>
        <a:bodyPr/>
        <a:lstStyle/>
        <a:p>
          <a:endParaRPr lang="pl-PL"/>
        </a:p>
      </dgm:t>
    </dgm:pt>
    <dgm:pt modelId="{5781AD33-41A0-4F23-A55F-B6DBE9888CFC}" type="pres">
      <dgm:prSet presAssocID="{F268F340-FF3F-4CE1-B777-66E9228CEBC8}" presName="root2" presStyleCnt="0"/>
      <dgm:spPr/>
    </dgm:pt>
    <dgm:pt modelId="{FDE1E795-DFF5-4EFB-8367-1F23DB798FF8}" type="pres">
      <dgm:prSet presAssocID="{F268F340-FF3F-4CE1-B777-66E9228CEBC8}" presName="LevelTwoTextNode" presStyleLbl="node2" presStyleIdx="1" presStyleCnt="3">
        <dgm:presLayoutVars>
          <dgm:chPref val="3"/>
        </dgm:presLayoutVars>
      </dgm:prSet>
      <dgm:spPr/>
      <dgm:t>
        <a:bodyPr/>
        <a:lstStyle/>
        <a:p>
          <a:endParaRPr lang="pl-PL"/>
        </a:p>
      </dgm:t>
    </dgm:pt>
    <dgm:pt modelId="{AA982B06-E3FE-4A65-945F-BF0D62067822}" type="pres">
      <dgm:prSet presAssocID="{F268F340-FF3F-4CE1-B777-66E9228CEBC8}" presName="level3hierChild" presStyleCnt="0"/>
      <dgm:spPr/>
    </dgm:pt>
    <dgm:pt modelId="{0249BF9C-7BA6-48A7-BACC-35BAEAA63901}" type="pres">
      <dgm:prSet presAssocID="{82B71E63-5FDA-48E5-9955-21007AC8A4F9}" presName="conn2-1" presStyleLbl="parChTrans1D2" presStyleIdx="2" presStyleCnt="3"/>
      <dgm:spPr/>
      <dgm:t>
        <a:bodyPr/>
        <a:lstStyle/>
        <a:p>
          <a:endParaRPr lang="pl-PL"/>
        </a:p>
      </dgm:t>
    </dgm:pt>
    <dgm:pt modelId="{C0158025-FD9F-46A0-BA86-3788BC4D5BF2}" type="pres">
      <dgm:prSet presAssocID="{82B71E63-5FDA-48E5-9955-21007AC8A4F9}" presName="connTx" presStyleLbl="parChTrans1D2" presStyleIdx="2" presStyleCnt="3"/>
      <dgm:spPr/>
      <dgm:t>
        <a:bodyPr/>
        <a:lstStyle/>
        <a:p>
          <a:endParaRPr lang="pl-PL"/>
        </a:p>
      </dgm:t>
    </dgm:pt>
    <dgm:pt modelId="{2E0551A5-7865-4790-8775-8AC20C1847A2}" type="pres">
      <dgm:prSet presAssocID="{316696CF-2F3B-4D40-B375-E4E70C94359B}" presName="root2" presStyleCnt="0"/>
      <dgm:spPr/>
    </dgm:pt>
    <dgm:pt modelId="{ECB9467C-9687-48F3-B8A6-800BF58C3499}" type="pres">
      <dgm:prSet presAssocID="{316696CF-2F3B-4D40-B375-E4E70C94359B}" presName="LevelTwoTextNode" presStyleLbl="node2" presStyleIdx="2" presStyleCnt="3">
        <dgm:presLayoutVars>
          <dgm:chPref val="3"/>
        </dgm:presLayoutVars>
      </dgm:prSet>
      <dgm:spPr/>
      <dgm:t>
        <a:bodyPr/>
        <a:lstStyle/>
        <a:p>
          <a:endParaRPr lang="pl-PL"/>
        </a:p>
      </dgm:t>
    </dgm:pt>
    <dgm:pt modelId="{1DFBFCE1-46FE-47CC-9B75-18714CC16F3F}" type="pres">
      <dgm:prSet presAssocID="{316696CF-2F3B-4D40-B375-E4E70C94359B}" presName="level3hierChild" presStyleCnt="0"/>
      <dgm:spPr/>
    </dgm:pt>
  </dgm:ptLst>
  <dgm:cxnLst>
    <dgm:cxn modelId="{748B6DD5-C1A8-4FE2-A7DA-51F451A69B75}" type="presOf" srcId="{FDF33A0D-C484-4575-A920-3C93591497C3}" destId="{FEDCFAD7-10B0-48CF-9F1F-3492E45B8AEC}" srcOrd="0" destOrd="0" presId="urn:microsoft.com/office/officeart/2005/8/layout/hierarchy2"/>
    <dgm:cxn modelId="{4E129913-9C4B-4EF5-A9E6-F6802CDCF721}" type="presOf" srcId="{8D840F6A-CA38-4F1B-8806-31A1A28E193E}" destId="{1D14B793-6966-4B90-93D3-184305034558}" srcOrd="1" destOrd="0" presId="urn:microsoft.com/office/officeart/2005/8/layout/hierarchy2"/>
    <dgm:cxn modelId="{3523CAC8-E008-4D22-B6A6-33C556B9932D}" srcId="{FDF33A0D-C484-4575-A920-3C93591497C3}" destId="{F268F340-FF3F-4CE1-B777-66E9228CEBC8}" srcOrd="1" destOrd="0" parTransId="{4305A766-211E-4394-AFE3-E0AB75741D52}" sibTransId="{D30E880D-AF3B-4623-8F49-229D173B1222}"/>
    <dgm:cxn modelId="{BEE2A8F7-0540-41C0-ADB6-AFC428BEF5CC}" srcId="{FDF33A0D-C484-4575-A920-3C93591497C3}" destId="{316696CF-2F3B-4D40-B375-E4E70C94359B}" srcOrd="2" destOrd="0" parTransId="{82B71E63-5FDA-48E5-9955-21007AC8A4F9}" sibTransId="{D285DD3A-E7C9-4DC7-A0C5-B77E6EDA199E}"/>
    <dgm:cxn modelId="{0C68E7C0-512C-4ABE-B1F3-B2B056BB1652}" type="presOf" srcId="{CA6C6102-4622-4F86-AB9C-69BE8448BF42}" destId="{F5285090-DFEF-4BA2-AEEB-A2D87B4C8E34}" srcOrd="0" destOrd="0" presId="urn:microsoft.com/office/officeart/2005/8/layout/hierarchy2"/>
    <dgm:cxn modelId="{B47878D4-B6D3-4D0F-A4DB-595FB3974B77}" type="presOf" srcId="{9FB06233-5111-480E-A04F-A17EA165BC66}" destId="{5B2B0A92-2FEF-4DB2-81A8-34C2693A1EB1}" srcOrd="0" destOrd="0" presId="urn:microsoft.com/office/officeart/2005/8/layout/hierarchy2"/>
    <dgm:cxn modelId="{F2FFE1D2-CF80-42AA-B4D6-EA848A6A11E6}" type="presOf" srcId="{316696CF-2F3B-4D40-B375-E4E70C94359B}" destId="{ECB9467C-9687-48F3-B8A6-800BF58C3499}" srcOrd="0" destOrd="0" presId="urn:microsoft.com/office/officeart/2005/8/layout/hierarchy2"/>
    <dgm:cxn modelId="{DDC4AE6D-73EE-4E30-90E5-C37BE592C897}" srcId="{FDF33A0D-C484-4575-A920-3C93591497C3}" destId="{CA6C6102-4622-4F86-AB9C-69BE8448BF42}" srcOrd="0" destOrd="0" parTransId="{8D840F6A-CA38-4F1B-8806-31A1A28E193E}" sibTransId="{310F8367-90DC-4906-85D4-C6822D661CA6}"/>
    <dgm:cxn modelId="{B9439DE2-A147-4602-9409-E176E0536509}" srcId="{9FB06233-5111-480E-A04F-A17EA165BC66}" destId="{FDF33A0D-C484-4575-A920-3C93591497C3}" srcOrd="0" destOrd="0" parTransId="{FC0E823A-9FA3-475D-8582-A0FC4F31D2A4}" sibTransId="{775B01D5-4D57-4C86-9831-8C15DFF6752B}"/>
    <dgm:cxn modelId="{70E4B1E1-FF72-40F7-BC1F-F5710C3A3FB0}" type="presOf" srcId="{F268F340-FF3F-4CE1-B777-66E9228CEBC8}" destId="{FDE1E795-DFF5-4EFB-8367-1F23DB798FF8}" srcOrd="0" destOrd="0" presId="urn:microsoft.com/office/officeart/2005/8/layout/hierarchy2"/>
    <dgm:cxn modelId="{9006B7A5-6031-452F-B161-09C70E95BF19}" type="presOf" srcId="{8D840F6A-CA38-4F1B-8806-31A1A28E193E}" destId="{BFD0D346-6FE1-4A79-A06D-737ED88C3BCC}" srcOrd="0" destOrd="0" presId="urn:microsoft.com/office/officeart/2005/8/layout/hierarchy2"/>
    <dgm:cxn modelId="{B502471B-3465-4008-A12C-DC46A5E5E7F5}" type="presOf" srcId="{82B71E63-5FDA-48E5-9955-21007AC8A4F9}" destId="{0249BF9C-7BA6-48A7-BACC-35BAEAA63901}" srcOrd="0" destOrd="0" presId="urn:microsoft.com/office/officeart/2005/8/layout/hierarchy2"/>
    <dgm:cxn modelId="{D49BC1C6-0B13-4D0F-BC45-C632A30688A1}" type="presOf" srcId="{82B71E63-5FDA-48E5-9955-21007AC8A4F9}" destId="{C0158025-FD9F-46A0-BA86-3788BC4D5BF2}" srcOrd="1" destOrd="0" presId="urn:microsoft.com/office/officeart/2005/8/layout/hierarchy2"/>
    <dgm:cxn modelId="{FE5DD402-B4BA-4D93-8528-0753DFF7E382}" type="presOf" srcId="{4305A766-211E-4394-AFE3-E0AB75741D52}" destId="{79517794-1D34-40B4-9927-5125DB212AEA}" srcOrd="0" destOrd="0" presId="urn:microsoft.com/office/officeart/2005/8/layout/hierarchy2"/>
    <dgm:cxn modelId="{E1F301CF-365D-483B-B25E-89FD77D08027}" type="presOf" srcId="{4305A766-211E-4394-AFE3-E0AB75741D52}" destId="{494B36DE-EF41-4428-BAC2-3EBCFD30549C}" srcOrd="1" destOrd="0" presId="urn:microsoft.com/office/officeart/2005/8/layout/hierarchy2"/>
    <dgm:cxn modelId="{78C69376-F0CD-4FF3-BC4B-7BBCFC155CCB}" type="presParOf" srcId="{5B2B0A92-2FEF-4DB2-81A8-34C2693A1EB1}" destId="{1AA900F5-F33B-413A-84A0-02864F2D1652}" srcOrd="0" destOrd="0" presId="urn:microsoft.com/office/officeart/2005/8/layout/hierarchy2"/>
    <dgm:cxn modelId="{BA98BFCE-E784-4D5E-A8F8-87E8DE30BE76}" type="presParOf" srcId="{1AA900F5-F33B-413A-84A0-02864F2D1652}" destId="{FEDCFAD7-10B0-48CF-9F1F-3492E45B8AEC}" srcOrd="0" destOrd="0" presId="urn:microsoft.com/office/officeart/2005/8/layout/hierarchy2"/>
    <dgm:cxn modelId="{AAA15F7A-278B-4FC3-BE74-051E2A7655CD}" type="presParOf" srcId="{1AA900F5-F33B-413A-84A0-02864F2D1652}" destId="{C28899A8-9991-4617-98C8-0343B574B9F8}" srcOrd="1" destOrd="0" presId="urn:microsoft.com/office/officeart/2005/8/layout/hierarchy2"/>
    <dgm:cxn modelId="{8CE8FB98-211C-4CB2-BA97-E2828B1B1373}" type="presParOf" srcId="{C28899A8-9991-4617-98C8-0343B574B9F8}" destId="{BFD0D346-6FE1-4A79-A06D-737ED88C3BCC}" srcOrd="0" destOrd="0" presId="urn:microsoft.com/office/officeart/2005/8/layout/hierarchy2"/>
    <dgm:cxn modelId="{32ADB23D-FB2D-404F-8AA5-2F530BA2BD7C}" type="presParOf" srcId="{BFD0D346-6FE1-4A79-A06D-737ED88C3BCC}" destId="{1D14B793-6966-4B90-93D3-184305034558}" srcOrd="0" destOrd="0" presId="urn:microsoft.com/office/officeart/2005/8/layout/hierarchy2"/>
    <dgm:cxn modelId="{E2119EB6-E126-4ABB-9EB9-D14157CC0156}" type="presParOf" srcId="{C28899A8-9991-4617-98C8-0343B574B9F8}" destId="{28EF048E-BF42-44B5-8131-AFF90E47CF40}" srcOrd="1" destOrd="0" presId="urn:microsoft.com/office/officeart/2005/8/layout/hierarchy2"/>
    <dgm:cxn modelId="{EB851EDA-08B6-4B67-B274-588EF4A1E9A0}" type="presParOf" srcId="{28EF048E-BF42-44B5-8131-AFF90E47CF40}" destId="{F5285090-DFEF-4BA2-AEEB-A2D87B4C8E34}" srcOrd="0" destOrd="0" presId="urn:microsoft.com/office/officeart/2005/8/layout/hierarchy2"/>
    <dgm:cxn modelId="{4471A4AA-CA8F-4D70-B429-36AD93646095}" type="presParOf" srcId="{28EF048E-BF42-44B5-8131-AFF90E47CF40}" destId="{C37B4540-9EA3-4F1B-9929-AE2583BD1755}" srcOrd="1" destOrd="0" presId="urn:microsoft.com/office/officeart/2005/8/layout/hierarchy2"/>
    <dgm:cxn modelId="{4B350914-2FDA-4802-8F11-964EE06A5152}" type="presParOf" srcId="{C28899A8-9991-4617-98C8-0343B574B9F8}" destId="{79517794-1D34-40B4-9927-5125DB212AEA}" srcOrd="2" destOrd="0" presId="urn:microsoft.com/office/officeart/2005/8/layout/hierarchy2"/>
    <dgm:cxn modelId="{09760634-5775-4C33-9996-DA139FCFD741}" type="presParOf" srcId="{79517794-1D34-40B4-9927-5125DB212AEA}" destId="{494B36DE-EF41-4428-BAC2-3EBCFD30549C}" srcOrd="0" destOrd="0" presId="urn:microsoft.com/office/officeart/2005/8/layout/hierarchy2"/>
    <dgm:cxn modelId="{0DDEBF86-D720-4E30-9D92-738A147CC970}" type="presParOf" srcId="{C28899A8-9991-4617-98C8-0343B574B9F8}" destId="{5781AD33-41A0-4F23-A55F-B6DBE9888CFC}" srcOrd="3" destOrd="0" presId="urn:microsoft.com/office/officeart/2005/8/layout/hierarchy2"/>
    <dgm:cxn modelId="{7F55EC1B-BC6E-4853-A07B-6FEAB8B051DA}" type="presParOf" srcId="{5781AD33-41A0-4F23-A55F-B6DBE9888CFC}" destId="{FDE1E795-DFF5-4EFB-8367-1F23DB798FF8}" srcOrd="0" destOrd="0" presId="urn:microsoft.com/office/officeart/2005/8/layout/hierarchy2"/>
    <dgm:cxn modelId="{CA6E556F-100E-4AC8-B455-45EDC3789C2C}" type="presParOf" srcId="{5781AD33-41A0-4F23-A55F-B6DBE9888CFC}" destId="{AA982B06-E3FE-4A65-945F-BF0D62067822}" srcOrd="1" destOrd="0" presId="urn:microsoft.com/office/officeart/2005/8/layout/hierarchy2"/>
    <dgm:cxn modelId="{43244791-71AE-44FF-94C6-329DA09A86C6}" type="presParOf" srcId="{C28899A8-9991-4617-98C8-0343B574B9F8}" destId="{0249BF9C-7BA6-48A7-BACC-35BAEAA63901}" srcOrd="4" destOrd="0" presId="urn:microsoft.com/office/officeart/2005/8/layout/hierarchy2"/>
    <dgm:cxn modelId="{3429AC1B-61C8-4B18-B380-AEA5C0F15FCB}" type="presParOf" srcId="{0249BF9C-7BA6-48A7-BACC-35BAEAA63901}" destId="{C0158025-FD9F-46A0-BA86-3788BC4D5BF2}" srcOrd="0" destOrd="0" presId="urn:microsoft.com/office/officeart/2005/8/layout/hierarchy2"/>
    <dgm:cxn modelId="{B92512F0-0E93-46F0-A3DB-45F19838C533}" type="presParOf" srcId="{C28899A8-9991-4617-98C8-0343B574B9F8}" destId="{2E0551A5-7865-4790-8775-8AC20C1847A2}" srcOrd="5" destOrd="0" presId="urn:microsoft.com/office/officeart/2005/8/layout/hierarchy2"/>
    <dgm:cxn modelId="{BA028C2C-9FED-4A56-938E-B2E5EC867B11}" type="presParOf" srcId="{2E0551A5-7865-4790-8775-8AC20C1847A2}" destId="{ECB9467C-9687-48F3-B8A6-800BF58C3499}" srcOrd="0" destOrd="0" presId="urn:microsoft.com/office/officeart/2005/8/layout/hierarchy2"/>
    <dgm:cxn modelId="{80ECE810-2E63-403C-9FF3-8D37F74A3163}" type="presParOf" srcId="{2E0551A5-7865-4790-8775-8AC20C1847A2}" destId="{1DFBFCE1-46FE-47CC-9B75-18714CC16F3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A34FF4-38BA-426C-8907-1822F6B7C733}" type="doc">
      <dgm:prSet loTypeId="urn:microsoft.com/office/officeart/2005/8/layout/equation1" loCatId="process" qsTypeId="urn:microsoft.com/office/officeart/2005/8/quickstyle/simple1" qsCatId="simple" csTypeId="urn:microsoft.com/office/officeart/2005/8/colors/accent1_2" csCatId="accent1" phldr="1"/>
      <dgm:spPr/>
    </dgm:pt>
    <dgm:pt modelId="{915E93B4-FB8C-4954-A671-A5E6E2D221AB}">
      <dgm:prSet phldrT="[Tekst]"/>
      <dgm:spPr>
        <a:solidFill>
          <a:srgbClr val="E96F28"/>
        </a:solidFill>
      </dgm:spPr>
      <dgm:t>
        <a:bodyPr/>
        <a:lstStyle/>
        <a:p>
          <a:r>
            <a:rPr lang="pl-PL" dirty="0" err="1" smtClean="0">
              <a:latin typeface="Calibri" pitchFamily="34" charset="0"/>
              <a:cs typeface="Calibri" pitchFamily="34" charset="0"/>
            </a:rPr>
            <a:t>Region-stat</a:t>
          </a:r>
          <a:r>
            <a:rPr lang="pl-PL" dirty="0" smtClean="0">
              <a:latin typeface="Calibri" pitchFamily="34" charset="0"/>
              <a:cs typeface="Calibri" pitchFamily="34" charset="0"/>
            </a:rPr>
            <a:t>®</a:t>
          </a:r>
          <a:endParaRPr lang="pl-PL" dirty="0"/>
        </a:p>
      </dgm:t>
    </dgm:pt>
    <dgm:pt modelId="{BC354108-FCEE-4D38-840E-C543426BD666}" type="parTrans" cxnId="{AE3FEBAD-6F1A-41C2-A66A-41647A07EC6E}">
      <dgm:prSet/>
      <dgm:spPr/>
      <dgm:t>
        <a:bodyPr/>
        <a:lstStyle/>
        <a:p>
          <a:endParaRPr lang="pl-PL"/>
        </a:p>
      </dgm:t>
    </dgm:pt>
    <dgm:pt modelId="{5E01F1E6-F1D6-4B12-8FAB-3ED5BB1ED876}" type="sibTrans" cxnId="{AE3FEBAD-6F1A-41C2-A66A-41647A07EC6E}">
      <dgm:prSet/>
      <dgm:spPr>
        <a:solidFill>
          <a:srgbClr val="E96F28">
            <a:alpha val="50000"/>
          </a:srgbClr>
        </a:solidFill>
      </dgm:spPr>
      <dgm:t>
        <a:bodyPr/>
        <a:lstStyle/>
        <a:p>
          <a:endParaRPr lang="pl-PL"/>
        </a:p>
      </dgm:t>
    </dgm:pt>
    <dgm:pt modelId="{DE334B41-F8D9-424B-8FC7-E8A88B0193F7}">
      <dgm:prSet phldrT="[Tekst]"/>
      <dgm:spPr>
        <a:solidFill>
          <a:srgbClr val="E96F28"/>
        </a:solidFill>
      </dgm:spPr>
      <dgm:t>
        <a:bodyPr/>
        <a:lstStyle/>
        <a:p>
          <a:r>
            <a:rPr lang="pl-PL" dirty="0" smtClean="0"/>
            <a:t>Prognoza liczby podmiotów gospodarczych</a:t>
          </a:r>
          <a:endParaRPr lang="pl-PL" dirty="0"/>
        </a:p>
      </dgm:t>
    </dgm:pt>
    <dgm:pt modelId="{283A5C8A-1B75-47E4-9190-6AE942945EA0}" type="parTrans" cxnId="{A43861DF-ABAD-41AC-88F8-ABD3B03DA1FA}">
      <dgm:prSet/>
      <dgm:spPr/>
      <dgm:t>
        <a:bodyPr/>
        <a:lstStyle/>
        <a:p>
          <a:endParaRPr lang="pl-PL"/>
        </a:p>
      </dgm:t>
    </dgm:pt>
    <dgm:pt modelId="{1F50AE2A-2D0F-4F78-80B6-8C91B57FE13C}" type="sibTrans" cxnId="{A43861DF-ABAD-41AC-88F8-ABD3B03DA1FA}">
      <dgm:prSet/>
      <dgm:spPr/>
      <dgm:t>
        <a:bodyPr/>
        <a:lstStyle/>
        <a:p>
          <a:endParaRPr lang="pl-PL"/>
        </a:p>
      </dgm:t>
    </dgm:pt>
    <dgm:pt modelId="{8B9D0C9D-67A5-46FA-9E9E-BA164D16F319}">
      <dgm:prSet phldrT="[Tekst]"/>
      <dgm:spPr>
        <a:solidFill>
          <a:srgbClr val="E96F28"/>
        </a:solidFill>
      </dgm:spPr>
      <dgm:t>
        <a:bodyPr/>
        <a:lstStyle/>
        <a:p>
          <a:r>
            <a:rPr lang="pl-PL" dirty="0" smtClean="0"/>
            <a:t>Korekty eksperckie</a:t>
          </a:r>
          <a:endParaRPr lang="pl-PL" dirty="0"/>
        </a:p>
      </dgm:t>
    </dgm:pt>
    <dgm:pt modelId="{38D2375A-83C6-43A7-A24D-35D558B4EB68}" type="parTrans" cxnId="{45C6D74E-5038-4A33-A588-8EAAC613DE8E}">
      <dgm:prSet/>
      <dgm:spPr/>
      <dgm:t>
        <a:bodyPr/>
        <a:lstStyle/>
        <a:p>
          <a:endParaRPr lang="pl-PL"/>
        </a:p>
      </dgm:t>
    </dgm:pt>
    <dgm:pt modelId="{F2BA25B1-CC1D-41EB-B818-930FE398F998}" type="sibTrans" cxnId="{45C6D74E-5038-4A33-A588-8EAAC613DE8E}">
      <dgm:prSet/>
      <dgm:spPr>
        <a:solidFill>
          <a:srgbClr val="E96F28">
            <a:alpha val="50000"/>
          </a:srgbClr>
        </a:solidFill>
      </dgm:spPr>
      <dgm:t>
        <a:bodyPr/>
        <a:lstStyle/>
        <a:p>
          <a:endParaRPr lang="pl-PL"/>
        </a:p>
      </dgm:t>
    </dgm:pt>
    <dgm:pt modelId="{FE23A67D-78E3-4900-A672-201C14C68A6E}" type="pres">
      <dgm:prSet presAssocID="{1DA34FF4-38BA-426C-8907-1822F6B7C733}" presName="linearFlow" presStyleCnt="0">
        <dgm:presLayoutVars>
          <dgm:dir/>
          <dgm:resizeHandles val="exact"/>
        </dgm:presLayoutVars>
      </dgm:prSet>
      <dgm:spPr/>
    </dgm:pt>
    <dgm:pt modelId="{670F5B08-8519-455A-B31E-6903E1AB34FA}" type="pres">
      <dgm:prSet presAssocID="{915E93B4-FB8C-4954-A671-A5E6E2D221AB}" presName="node" presStyleLbl="node1" presStyleIdx="0" presStyleCnt="3">
        <dgm:presLayoutVars>
          <dgm:bulletEnabled val="1"/>
        </dgm:presLayoutVars>
      </dgm:prSet>
      <dgm:spPr/>
      <dgm:t>
        <a:bodyPr/>
        <a:lstStyle/>
        <a:p>
          <a:endParaRPr lang="pl-PL"/>
        </a:p>
      </dgm:t>
    </dgm:pt>
    <dgm:pt modelId="{C341B6F7-9DD5-4B7E-91C1-A459294D146A}" type="pres">
      <dgm:prSet presAssocID="{5E01F1E6-F1D6-4B12-8FAB-3ED5BB1ED876}" presName="spacerL" presStyleCnt="0"/>
      <dgm:spPr/>
    </dgm:pt>
    <dgm:pt modelId="{2440ED29-4864-44AE-BD63-23B31A117CCB}" type="pres">
      <dgm:prSet presAssocID="{5E01F1E6-F1D6-4B12-8FAB-3ED5BB1ED876}" presName="sibTrans" presStyleLbl="sibTrans2D1" presStyleIdx="0" presStyleCnt="2"/>
      <dgm:spPr/>
      <dgm:t>
        <a:bodyPr/>
        <a:lstStyle/>
        <a:p>
          <a:endParaRPr lang="pl-PL"/>
        </a:p>
      </dgm:t>
    </dgm:pt>
    <dgm:pt modelId="{FAA2C5CA-8FD8-4928-9B67-792830E854EE}" type="pres">
      <dgm:prSet presAssocID="{5E01F1E6-F1D6-4B12-8FAB-3ED5BB1ED876}" presName="spacerR" presStyleCnt="0"/>
      <dgm:spPr/>
    </dgm:pt>
    <dgm:pt modelId="{4A66F451-5404-4840-98CE-D0BB9525254A}" type="pres">
      <dgm:prSet presAssocID="{8B9D0C9D-67A5-46FA-9E9E-BA164D16F319}" presName="node" presStyleLbl="node1" presStyleIdx="1" presStyleCnt="3">
        <dgm:presLayoutVars>
          <dgm:bulletEnabled val="1"/>
        </dgm:presLayoutVars>
      </dgm:prSet>
      <dgm:spPr/>
      <dgm:t>
        <a:bodyPr/>
        <a:lstStyle/>
        <a:p>
          <a:endParaRPr lang="pl-PL"/>
        </a:p>
      </dgm:t>
    </dgm:pt>
    <dgm:pt modelId="{F7B4B65B-A36B-482B-AA1C-DEEE9A452B5B}" type="pres">
      <dgm:prSet presAssocID="{F2BA25B1-CC1D-41EB-B818-930FE398F998}" presName="spacerL" presStyleCnt="0"/>
      <dgm:spPr/>
    </dgm:pt>
    <dgm:pt modelId="{DC53923E-A3A4-4014-8C50-4B59030D0260}" type="pres">
      <dgm:prSet presAssocID="{F2BA25B1-CC1D-41EB-B818-930FE398F998}" presName="sibTrans" presStyleLbl="sibTrans2D1" presStyleIdx="1" presStyleCnt="2"/>
      <dgm:spPr/>
      <dgm:t>
        <a:bodyPr/>
        <a:lstStyle/>
        <a:p>
          <a:endParaRPr lang="pl-PL"/>
        </a:p>
      </dgm:t>
    </dgm:pt>
    <dgm:pt modelId="{1F03EA4E-95A0-455D-A1C5-EC4E981BEAB5}" type="pres">
      <dgm:prSet presAssocID="{F2BA25B1-CC1D-41EB-B818-930FE398F998}" presName="spacerR" presStyleCnt="0"/>
      <dgm:spPr/>
    </dgm:pt>
    <dgm:pt modelId="{3E77BA5A-202C-4561-9BB7-B52BB40319A8}" type="pres">
      <dgm:prSet presAssocID="{DE334B41-F8D9-424B-8FC7-E8A88B0193F7}" presName="node" presStyleLbl="node1" presStyleIdx="2" presStyleCnt="3">
        <dgm:presLayoutVars>
          <dgm:bulletEnabled val="1"/>
        </dgm:presLayoutVars>
      </dgm:prSet>
      <dgm:spPr/>
      <dgm:t>
        <a:bodyPr/>
        <a:lstStyle/>
        <a:p>
          <a:endParaRPr lang="pl-PL"/>
        </a:p>
      </dgm:t>
    </dgm:pt>
  </dgm:ptLst>
  <dgm:cxnLst>
    <dgm:cxn modelId="{AE3FEBAD-6F1A-41C2-A66A-41647A07EC6E}" srcId="{1DA34FF4-38BA-426C-8907-1822F6B7C733}" destId="{915E93B4-FB8C-4954-A671-A5E6E2D221AB}" srcOrd="0" destOrd="0" parTransId="{BC354108-FCEE-4D38-840E-C543426BD666}" sibTransId="{5E01F1E6-F1D6-4B12-8FAB-3ED5BB1ED876}"/>
    <dgm:cxn modelId="{EDC65C53-F532-4F21-B0A1-6F0C2BB88B84}" type="presOf" srcId="{DE334B41-F8D9-424B-8FC7-E8A88B0193F7}" destId="{3E77BA5A-202C-4561-9BB7-B52BB40319A8}" srcOrd="0" destOrd="0" presId="urn:microsoft.com/office/officeart/2005/8/layout/equation1"/>
    <dgm:cxn modelId="{813D6613-7D92-4737-8A82-ED29125A1A0C}" type="presOf" srcId="{F2BA25B1-CC1D-41EB-B818-930FE398F998}" destId="{DC53923E-A3A4-4014-8C50-4B59030D0260}" srcOrd="0" destOrd="0" presId="urn:microsoft.com/office/officeart/2005/8/layout/equation1"/>
    <dgm:cxn modelId="{280A4ACE-CD8C-4A4A-B511-B83B5EC0CA9F}" type="presOf" srcId="{5E01F1E6-F1D6-4B12-8FAB-3ED5BB1ED876}" destId="{2440ED29-4864-44AE-BD63-23B31A117CCB}" srcOrd="0" destOrd="0" presId="urn:microsoft.com/office/officeart/2005/8/layout/equation1"/>
    <dgm:cxn modelId="{4EF399CD-239B-43AA-90A3-5849FD936274}" type="presOf" srcId="{915E93B4-FB8C-4954-A671-A5E6E2D221AB}" destId="{670F5B08-8519-455A-B31E-6903E1AB34FA}" srcOrd="0" destOrd="0" presId="urn:microsoft.com/office/officeart/2005/8/layout/equation1"/>
    <dgm:cxn modelId="{C4B5AB4D-2C9F-40DB-BB27-F01C4FE7D8CB}" type="presOf" srcId="{8B9D0C9D-67A5-46FA-9E9E-BA164D16F319}" destId="{4A66F451-5404-4840-98CE-D0BB9525254A}" srcOrd="0" destOrd="0" presId="urn:microsoft.com/office/officeart/2005/8/layout/equation1"/>
    <dgm:cxn modelId="{3FA3CC0A-C975-471B-974E-F45179CA7BFF}" type="presOf" srcId="{1DA34FF4-38BA-426C-8907-1822F6B7C733}" destId="{FE23A67D-78E3-4900-A672-201C14C68A6E}" srcOrd="0" destOrd="0" presId="urn:microsoft.com/office/officeart/2005/8/layout/equation1"/>
    <dgm:cxn modelId="{A43861DF-ABAD-41AC-88F8-ABD3B03DA1FA}" srcId="{1DA34FF4-38BA-426C-8907-1822F6B7C733}" destId="{DE334B41-F8D9-424B-8FC7-E8A88B0193F7}" srcOrd="2" destOrd="0" parTransId="{283A5C8A-1B75-47E4-9190-6AE942945EA0}" sibTransId="{1F50AE2A-2D0F-4F78-80B6-8C91B57FE13C}"/>
    <dgm:cxn modelId="{45C6D74E-5038-4A33-A588-8EAAC613DE8E}" srcId="{1DA34FF4-38BA-426C-8907-1822F6B7C733}" destId="{8B9D0C9D-67A5-46FA-9E9E-BA164D16F319}" srcOrd="1" destOrd="0" parTransId="{38D2375A-83C6-43A7-A24D-35D558B4EB68}" sibTransId="{F2BA25B1-CC1D-41EB-B818-930FE398F998}"/>
    <dgm:cxn modelId="{73815EDC-51A0-4E4A-A5B9-06667F63BC61}" type="presParOf" srcId="{FE23A67D-78E3-4900-A672-201C14C68A6E}" destId="{670F5B08-8519-455A-B31E-6903E1AB34FA}" srcOrd="0" destOrd="0" presId="urn:microsoft.com/office/officeart/2005/8/layout/equation1"/>
    <dgm:cxn modelId="{CBFABF53-96D7-47F2-97B1-BADB86A46E35}" type="presParOf" srcId="{FE23A67D-78E3-4900-A672-201C14C68A6E}" destId="{C341B6F7-9DD5-4B7E-91C1-A459294D146A}" srcOrd="1" destOrd="0" presId="urn:microsoft.com/office/officeart/2005/8/layout/equation1"/>
    <dgm:cxn modelId="{D65DC942-8979-4213-98D7-740F61D3A812}" type="presParOf" srcId="{FE23A67D-78E3-4900-A672-201C14C68A6E}" destId="{2440ED29-4864-44AE-BD63-23B31A117CCB}" srcOrd="2" destOrd="0" presId="urn:microsoft.com/office/officeart/2005/8/layout/equation1"/>
    <dgm:cxn modelId="{3EE38D42-77A1-4D35-B7A3-3FA6D1278825}" type="presParOf" srcId="{FE23A67D-78E3-4900-A672-201C14C68A6E}" destId="{FAA2C5CA-8FD8-4928-9B67-792830E854EE}" srcOrd="3" destOrd="0" presId="urn:microsoft.com/office/officeart/2005/8/layout/equation1"/>
    <dgm:cxn modelId="{823452D0-B64F-4CB9-AE10-9D337A193B58}" type="presParOf" srcId="{FE23A67D-78E3-4900-A672-201C14C68A6E}" destId="{4A66F451-5404-4840-98CE-D0BB9525254A}" srcOrd="4" destOrd="0" presId="urn:microsoft.com/office/officeart/2005/8/layout/equation1"/>
    <dgm:cxn modelId="{683784FB-EB3F-40B1-931D-FD676B6743F7}" type="presParOf" srcId="{FE23A67D-78E3-4900-A672-201C14C68A6E}" destId="{F7B4B65B-A36B-482B-AA1C-DEEE9A452B5B}" srcOrd="5" destOrd="0" presId="urn:microsoft.com/office/officeart/2005/8/layout/equation1"/>
    <dgm:cxn modelId="{BD772DDA-13E5-49F8-832F-8744E30249B0}" type="presParOf" srcId="{FE23A67D-78E3-4900-A672-201C14C68A6E}" destId="{DC53923E-A3A4-4014-8C50-4B59030D0260}" srcOrd="6" destOrd="0" presId="urn:microsoft.com/office/officeart/2005/8/layout/equation1"/>
    <dgm:cxn modelId="{884216AC-4AC0-4528-AAA8-0EF81792D470}" type="presParOf" srcId="{FE23A67D-78E3-4900-A672-201C14C68A6E}" destId="{1F03EA4E-95A0-455D-A1C5-EC4E981BEAB5}" srcOrd="7" destOrd="0" presId="urn:microsoft.com/office/officeart/2005/8/layout/equation1"/>
    <dgm:cxn modelId="{16FE96F5-908C-485E-BE5D-08B332638397}" type="presParOf" srcId="{FE23A67D-78E3-4900-A672-201C14C68A6E}" destId="{3E77BA5A-202C-4561-9BB7-B52BB40319A8}"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C7CEE9-5EC9-40C1-B83F-F516E7DD8D9B}">
      <dsp:nvSpPr>
        <dsp:cNvPr id="0" name=""/>
        <dsp:cNvSpPr/>
      </dsp:nvSpPr>
      <dsp:spPr>
        <a:xfrm>
          <a:off x="0" y="0"/>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AEFB6-4FA2-4AB6-A699-0FEE9F7CFD77}">
      <dsp:nvSpPr>
        <dsp:cNvPr id="0" name=""/>
        <dsp:cNvSpPr/>
      </dsp:nvSpPr>
      <dsp:spPr>
        <a:xfrm>
          <a:off x="0" y="0"/>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12.00-12.10 	Cel ekspertyzy</a:t>
          </a:r>
          <a:endParaRPr lang="pl-PL" sz="1700" kern="1200" dirty="0"/>
        </a:p>
      </dsp:txBody>
      <dsp:txXfrm>
        <a:off x="0" y="0"/>
        <a:ext cx="9070975" cy="623688"/>
      </dsp:txXfrm>
    </dsp:sp>
    <dsp:sp modelId="{995C83D1-6983-4EB2-BE38-6E2FE0F976FB}">
      <dsp:nvSpPr>
        <dsp:cNvPr id="0" name=""/>
        <dsp:cNvSpPr/>
      </dsp:nvSpPr>
      <dsp:spPr>
        <a:xfrm>
          <a:off x="0" y="623689"/>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94875-C025-446A-BC96-335DC8E40011}">
      <dsp:nvSpPr>
        <dsp:cNvPr id="0" name=""/>
        <dsp:cNvSpPr/>
      </dsp:nvSpPr>
      <dsp:spPr>
        <a:xfrm>
          <a:off x="0" y="623688"/>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12.10–12.20 	</a:t>
          </a:r>
          <a:r>
            <a:rPr lang="pl-PL" sz="1700" b="0" kern="1200" dirty="0" smtClean="0"/>
            <a:t>Analiza bieżącej sytuacji społeczno-gospodarczej miasta Skierniewice oraz </a:t>
          </a:r>
          <a:br>
            <a:rPr lang="pl-PL" sz="1700" b="0" kern="1200" dirty="0" smtClean="0"/>
          </a:br>
          <a:r>
            <a:rPr lang="pl-PL" sz="1700" b="0" kern="1200" dirty="0" smtClean="0"/>
            <a:t>	        	gminy Maków</a:t>
          </a:r>
          <a:endParaRPr lang="pl-PL" sz="1700" b="0" kern="1200" dirty="0"/>
        </a:p>
      </dsp:txBody>
      <dsp:txXfrm>
        <a:off x="0" y="623688"/>
        <a:ext cx="9070975" cy="623688"/>
      </dsp:txXfrm>
    </dsp:sp>
    <dsp:sp modelId="{5C4F9CC6-617A-4BA8-A2DD-9A0E6414181E}">
      <dsp:nvSpPr>
        <dsp:cNvPr id="0" name=""/>
        <dsp:cNvSpPr/>
      </dsp:nvSpPr>
      <dsp:spPr>
        <a:xfrm>
          <a:off x="0" y="1247378"/>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8E133-0083-409A-B481-42324F9DCA07}">
      <dsp:nvSpPr>
        <dsp:cNvPr id="0" name=""/>
        <dsp:cNvSpPr/>
      </dsp:nvSpPr>
      <dsp:spPr>
        <a:xfrm>
          <a:off x="0" y="1247377"/>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12.20–12.30 	</a:t>
          </a:r>
          <a:r>
            <a:rPr lang="pl-PL" sz="1700" b="0" kern="1200" dirty="0" smtClean="0"/>
            <a:t>Potencjał rynku pracy miasta Skierniewice oraz powiatu skierniewickiego </a:t>
          </a:r>
          <a:endParaRPr lang="pl-PL" sz="1700" b="0" kern="1200" dirty="0"/>
        </a:p>
      </dsp:txBody>
      <dsp:txXfrm>
        <a:off x="0" y="1247377"/>
        <a:ext cx="9070975" cy="623688"/>
      </dsp:txXfrm>
    </dsp:sp>
    <dsp:sp modelId="{D9D29FDF-45AC-4EE8-89FC-289D3E42CDBA}">
      <dsp:nvSpPr>
        <dsp:cNvPr id="0" name=""/>
        <dsp:cNvSpPr/>
      </dsp:nvSpPr>
      <dsp:spPr>
        <a:xfrm>
          <a:off x="0" y="1871067"/>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C1B6D3-3014-4E8B-9F49-7D39AFD415E2}">
      <dsp:nvSpPr>
        <dsp:cNvPr id="0" name=""/>
        <dsp:cNvSpPr/>
      </dsp:nvSpPr>
      <dsp:spPr>
        <a:xfrm>
          <a:off x="0" y="1871066"/>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12.30–13.15 	</a:t>
          </a:r>
          <a:r>
            <a:rPr lang="pl-PL" sz="1700" b="0" kern="1200" dirty="0" smtClean="0"/>
            <a:t>Analiza koncepcji powstania uzdrowiska</a:t>
          </a:r>
          <a:endParaRPr lang="pl-PL" sz="1700" b="0" kern="1200" dirty="0"/>
        </a:p>
      </dsp:txBody>
      <dsp:txXfrm>
        <a:off x="0" y="1871066"/>
        <a:ext cx="9070975" cy="623688"/>
      </dsp:txXfrm>
    </dsp:sp>
    <dsp:sp modelId="{123E6A8C-01E4-4B45-9AD4-39494E1FC8D3}">
      <dsp:nvSpPr>
        <dsp:cNvPr id="0" name=""/>
        <dsp:cNvSpPr/>
      </dsp:nvSpPr>
      <dsp:spPr>
        <a:xfrm>
          <a:off x="0" y="2494756"/>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2A398-8A65-4D19-911C-6F49F19BB0AF}">
      <dsp:nvSpPr>
        <dsp:cNvPr id="0" name=""/>
        <dsp:cNvSpPr/>
      </dsp:nvSpPr>
      <dsp:spPr>
        <a:xfrm>
          <a:off x="0" y="2494755"/>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13.15–13.30 	Przerwa</a:t>
          </a:r>
          <a:endParaRPr lang="pl-PL" sz="1700" kern="1200" dirty="0"/>
        </a:p>
      </dsp:txBody>
      <dsp:txXfrm>
        <a:off x="0" y="2494755"/>
        <a:ext cx="9070975" cy="623688"/>
      </dsp:txXfrm>
    </dsp:sp>
    <dsp:sp modelId="{94A38FCE-5D69-4116-9D28-C2B89EC27AB8}">
      <dsp:nvSpPr>
        <dsp:cNvPr id="0" name=""/>
        <dsp:cNvSpPr/>
      </dsp:nvSpPr>
      <dsp:spPr>
        <a:xfrm>
          <a:off x="0" y="3118444"/>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D85B7-A8E7-457E-B6E3-AF0FEC503828}">
      <dsp:nvSpPr>
        <dsp:cNvPr id="0" name=""/>
        <dsp:cNvSpPr/>
      </dsp:nvSpPr>
      <dsp:spPr>
        <a:xfrm>
          <a:off x="0" y="3118445"/>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13.30–14.15 	</a:t>
          </a:r>
          <a:r>
            <a:rPr lang="pl-PL" sz="1700" b="0" kern="1200" dirty="0" smtClean="0"/>
            <a:t>Analiza koncepcji powstania uzdrowiska </a:t>
          </a:r>
          <a:r>
            <a:rPr lang="pl-PL" sz="1700" b="0" kern="1200" dirty="0" err="1" smtClean="0"/>
            <a:t>cd</a:t>
          </a:r>
          <a:r>
            <a:rPr lang="pl-PL" sz="1700" b="0" kern="1200" dirty="0" smtClean="0"/>
            <a:t>.</a:t>
          </a:r>
          <a:r>
            <a:rPr lang="pl-PL" sz="1700" kern="1200" dirty="0" smtClean="0"/>
            <a:t> </a:t>
          </a:r>
          <a:endParaRPr lang="pl-PL" sz="1700" kern="1200" dirty="0"/>
        </a:p>
      </dsp:txBody>
      <dsp:txXfrm>
        <a:off x="0" y="3118445"/>
        <a:ext cx="9070975" cy="623688"/>
      </dsp:txXfrm>
    </dsp:sp>
    <dsp:sp modelId="{912AFFDC-F9CF-4FA6-BEEB-9D7F22C6321E}">
      <dsp:nvSpPr>
        <dsp:cNvPr id="0" name=""/>
        <dsp:cNvSpPr/>
      </dsp:nvSpPr>
      <dsp:spPr>
        <a:xfrm>
          <a:off x="0" y="3742134"/>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76D62-21E8-45BF-A0DE-FEC5162BD6AE}">
      <dsp:nvSpPr>
        <dsp:cNvPr id="0" name=""/>
        <dsp:cNvSpPr/>
      </dsp:nvSpPr>
      <dsp:spPr>
        <a:xfrm>
          <a:off x="0" y="3742134"/>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14.15–14.30 	Podsumowanie </a:t>
          </a:r>
          <a:endParaRPr lang="pl-PL" sz="1700" kern="1200" dirty="0"/>
        </a:p>
      </dsp:txBody>
      <dsp:txXfrm>
        <a:off x="0" y="3742134"/>
        <a:ext cx="9070975" cy="623688"/>
      </dsp:txXfrm>
    </dsp:sp>
    <dsp:sp modelId="{92E5497F-458D-4173-B373-49957E653B62}">
      <dsp:nvSpPr>
        <dsp:cNvPr id="0" name=""/>
        <dsp:cNvSpPr/>
      </dsp:nvSpPr>
      <dsp:spPr>
        <a:xfrm>
          <a:off x="0" y="4365822"/>
          <a:ext cx="9070975"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151EE-FDEC-42DF-BD74-7BA7F281F432}">
      <dsp:nvSpPr>
        <dsp:cNvPr id="0" name=""/>
        <dsp:cNvSpPr/>
      </dsp:nvSpPr>
      <dsp:spPr>
        <a:xfrm>
          <a:off x="0" y="4365823"/>
          <a:ext cx="9070975" cy="62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pl-PL" sz="1700" kern="1200" dirty="0" smtClean="0"/>
            <a:t>14.30–15.00 	Dyskusja</a:t>
          </a:r>
          <a:endParaRPr lang="pl-PL" sz="1700" kern="1200" dirty="0"/>
        </a:p>
      </dsp:txBody>
      <dsp:txXfrm>
        <a:off x="0" y="4365823"/>
        <a:ext cx="9070975" cy="62368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AE83DF-0824-40E2-A758-89AB6DA46E8C}">
      <dsp:nvSpPr>
        <dsp:cNvPr id="0" name=""/>
        <dsp:cNvSpPr/>
      </dsp:nvSpPr>
      <dsp:spPr>
        <a:xfrm>
          <a:off x="0" y="70763"/>
          <a:ext cx="7632848" cy="623610"/>
        </a:xfrm>
        <a:prstGeom prst="roundRect">
          <a:avLst/>
        </a:prstGeom>
        <a:solidFill>
          <a:srgbClr val="E96F28"/>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pl-PL" sz="2600" kern="1200" dirty="0" smtClean="0"/>
            <a:t>Szkolnictwo </a:t>
          </a:r>
          <a:r>
            <a:rPr lang="pl-PL" sz="2600" kern="1200" dirty="0" err="1" smtClean="0"/>
            <a:t>ponadgimnazjalne</a:t>
          </a:r>
          <a:r>
            <a:rPr lang="pl-PL" sz="2600" kern="1200" dirty="0" smtClean="0"/>
            <a:t>:</a:t>
          </a:r>
          <a:endParaRPr lang="pl-PL" sz="2600" kern="1200" dirty="0"/>
        </a:p>
      </dsp:txBody>
      <dsp:txXfrm>
        <a:off x="0" y="70763"/>
        <a:ext cx="7632848" cy="623610"/>
      </dsp:txXfrm>
    </dsp:sp>
    <dsp:sp modelId="{F20902A1-EBE3-4838-AC86-9DE2B48AA8B9}">
      <dsp:nvSpPr>
        <dsp:cNvPr id="0" name=""/>
        <dsp:cNvSpPr/>
      </dsp:nvSpPr>
      <dsp:spPr>
        <a:xfrm>
          <a:off x="0" y="694373"/>
          <a:ext cx="7632848" cy="2314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pl-PL" sz="2000" kern="1200" dirty="0" smtClean="0"/>
            <a:t>6 publicznych liceów ogólnokształcących oraz 2 niepubliczne licea ogólnokształcące,</a:t>
          </a:r>
          <a:endParaRPr lang="pl-PL" sz="2000" kern="1200" dirty="0"/>
        </a:p>
        <a:p>
          <a:pPr marL="228600" lvl="1" indent="-228600" algn="l" defTabSz="889000">
            <a:lnSpc>
              <a:spcPct val="90000"/>
            </a:lnSpc>
            <a:spcBef>
              <a:spcPct val="0"/>
            </a:spcBef>
            <a:spcAft>
              <a:spcPct val="20000"/>
            </a:spcAft>
            <a:buChar char="••"/>
          </a:pPr>
          <a:r>
            <a:rPr lang="pl-PL" sz="2000" kern="1200" dirty="0" smtClean="0"/>
            <a:t>5 publicznych liceów profilowanych,</a:t>
          </a:r>
          <a:endParaRPr lang="pl-PL" sz="2000" kern="1200" dirty="0"/>
        </a:p>
        <a:p>
          <a:pPr marL="228600" lvl="1" indent="-228600" algn="l" defTabSz="889000">
            <a:lnSpc>
              <a:spcPct val="90000"/>
            </a:lnSpc>
            <a:spcBef>
              <a:spcPct val="0"/>
            </a:spcBef>
            <a:spcAft>
              <a:spcPct val="20000"/>
            </a:spcAft>
            <a:buChar char="••"/>
          </a:pPr>
          <a:r>
            <a:rPr lang="pl-PL" sz="2000" kern="1200" dirty="0" smtClean="0"/>
            <a:t>8 publicznych techników,</a:t>
          </a:r>
          <a:endParaRPr lang="pl-PL" sz="2000" kern="1200" dirty="0"/>
        </a:p>
        <a:p>
          <a:pPr marL="228600" lvl="1" indent="-228600" algn="l" defTabSz="889000">
            <a:lnSpc>
              <a:spcPct val="90000"/>
            </a:lnSpc>
            <a:spcBef>
              <a:spcPct val="0"/>
            </a:spcBef>
            <a:spcAft>
              <a:spcPct val="20000"/>
            </a:spcAft>
            <a:buChar char="••"/>
          </a:pPr>
          <a:r>
            <a:rPr lang="pl-PL" sz="2000" kern="1200" dirty="0" smtClean="0"/>
            <a:t>2 publiczne zasadnicze szkoły zawodowe skupione w pięciu zespołach szkół,</a:t>
          </a:r>
          <a:endParaRPr lang="pl-PL" sz="2000" kern="1200" dirty="0"/>
        </a:p>
        <a:p>
          <a:pPr marL="228600" lvl="1" indent="-228600" algn="l" defTabSz="889000">
            <a:lnSpc>
              <a:spcPct val="90000"/>
            </a:lnSpc>
            <a:spcBef>
              <a:spcPct val="0"/>
            </a:spcBef>
            <a:spcAft>
              <a:spcPct val="20000"/>
            </a:spcAft>
            <a:buChar char="••"/>
          </a:pPr>
          <a:r>
            <a:rPr lang="pl-PL" sz="2000" kern="1200" dirty="0" smtClean="0"/>
            <a:t>3 szkoły policealne.</a:t>
          </a:r>
          <a:endParaRPr lang="pl-PL" sz="2000" kern="1200" dirty="0"/>
        </a:p>
      </dsp:txBody>
      <dsp:txXfrm>
        <a:off x="0" y="694373"/>
        <a:ext cx="7632848" cy="2314259"/>
      </dsp:txXfrm>
    </dsp:sp>
    <dsp:sp modelId="{4760B310-1D41-4280-8081-09189F659EBA}">
      <dsp:nvSpPr>
        <dsp:cNvPr id="0" name=""/>
        <dsp:cNvSpPr/>
      </dsp:nvSpPr>
      <dsp:spPr>
        <a:xfrm>
          <a:off x="0" y="3008633"/>
          <a:ext cx="7632848" cy="623610"/>
        </a:xfrm>
        <a:prstGeom prst="roundRect">
          <a:avLst/>
        </a:prstGeom>
        <a:solidFill>
          <a:srgbClr val="E96F28"/>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pl-PL" sz="2600" kern="1200" dirty="0" smtClean="0"/>
            <a:t>Szkolnictwo wyższe:</a:t>
          </a:r>
          <a:endParaRPr lang="pl-PL" sz="2600" kern="1200" dirty="0"/>
        </a:p>
      </dsp:txBody>
      <dsp:txXfrm>
        <a:off x="0" y="3008633"/>
        <a:ext cx="7632848" cy="623610"/>
      </dsp:txXfrm>
    </dsp:sp>
    <dsp:sp modelId="{C163FF1B-2F69-4364-A608-7321A433B611}">
      <dsp:nvSpPr>
        <dsp:cNvPr id="0" name=""/>
        <dsp:cNvSpPr/>
      </dsp:nvSpPr>
      <dsp:spPr>
        <a:xfrm>
          <a:off x="0" y="3632243"/>
          <a:ext cx="7632848" cy="699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34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pl-PL" sz="2000" kern="1200" dirty="0" smtClean="0"/>
            <a:t>Wyższa Szkoła Ekonomiczno-Humanistyczna,</a:t>
          </a:r>
          <a:endParaRPr lang="pl-PL" sz="2000" kern="1200" dirty="0"/>
        </a:p>
        <a:p>
          <a:pPr marL="228600" lvl="1" indent="-228600" algn="l" defTabSz="889000">
            <a:lnSpc>
              <a:spcPct val="90000"/>
            </a:lnSpc>
            <a:spcBef>
              <a:spcPct val="0"/>
            </a:spcBef>
            <a:spcAft>
              <a:spcPct val="20000"/>
            </a:spcAft>
            <a:buChar char="••"/>
          </a:pPr>
          <a:r>
            <a:rPr lang="pl-PL" sz="2000" kern="1200" dirty="0" smtClean="0"/>
            <a:t>Państwowa Wyższa Szkoła Zawodowa w Skierniewicach.</a:t>
          </a:r>
          <a:endParaRPr lang="pl-PL" sz="2000" kern="1200" dirty="0"/>
        </a:p>
      </dsp:txBody>
      <dsp:txXfrm>
        <a:off x="0" y="3632243"/>
        <a:ext cx="7632848" cy="69965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C58E0E-4252-4C7B-8B04-98CA9AD02916}">
      <dsp:nvSpPr>
        <dsp:cNvPr id="0" name=""/>
        <dsp:cNvSpPr/>
      </dsp:nvSpPr>
      <dsp:spPr>
        <a:xfrm>
          <a:off x="4719915" y="2315593"/>
          <a:ext cx="1201801" cy="1201801"/>
        </a:xfrm>
        <a:prstGeom prst="ellipse">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b="1" kern="1200" dirty="0" smtClean="0"/>
            <a:t>Uzdrowisko</a:t>
          </a:r>
          <a:endParaRPr lang="pl-PL" sz="1300" b="1" kern="1200" dirty="0"/>
        </a:p>
      </dsp:txBody>
      <dsp:txXfrm>
        <a:off x="4719915" y="2315593"/>
        <a:ext cx="1201801" cy="1201801"/>
      </dsp:txXfrm>
    </dsp:sp>
    <dsp:sp modelId="{A7C4430D-8910-488C-BBCE-BFAEDF4CF964}">
      <dsp:nvSpPr>
        <dsp:cNvPr id="0" name=""/>
        <dsp:cNvSpPr/>
      </dsp:nvSpPr>
      <dsp:spPr>
        <a:xfrm rot="16200000">
          <a:off x="5094095" y="1625492"/>
          <a:ext cx="453440"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16200000">
        <a:off x="5094095" y="1625492"/>
        <a:ext cx="453440" cy="550319"/>
      </dsp:txXfrm>
    </dsp:sp>
    <dsp:sp modelId="{31263C7D-FCA7-4B31-9FC1-E42D7229C607}">
      <dsp:nvSpPr>
        <dsp:cNvPr id="0" name=""/>
        <dsp:cNvSpPr/>
      </dsp:nvSpPr>
      <dsp:spPr>
        <a:xfrm>
          <a:off x="4592451" y="3316"/>
          <a:ext cx="1456729"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Sytuacja gospodarcza</a:t>
          </a:r>
          <a:endParaRPr lang="pl-PL" sz="1500" b="0" kern="1200" dirty="0">
            <a:solidFill>
              <a:schemeClr val="tx1"/>
            </a:solidFill>
          </a:endParaRPr>
        </a:p>
      </dsp:txBody>
      <dsp:txXfrm>
        <a:off x="4592451" y="3316"/>
        <a:ext cx="1456729" cy="1456729"/>
      </dsp:txXfrm>
    </dsp:sp>
    <dsp:sp modelId="{03F5549F-EC06-42D8-9D59-54E0A193CC59}">
      <dsp:nvSpPr>
        <dsp:cNvPr id="0" name=""/>
        <dsp:cNvSpPr/>
      </dsp:nvSpPr>
      <dsp:spPr>
        <a:xfrm rot="19285714">
          <a:off x="5888312" y="2007967"/>
          <a:ext cx="453440"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19285714">
        <a:off x="5888312" y="2007967"/>
        <a:ext cx="453440" cy="550319"/>
      </dsp:txXfrm>
    </dsp:sp>
    <dsp:sp modelId="{358BC4DB-9087-46BE-ABEC-A39380D998C7}">
      <dsp:nvSpPr>
        <dsp:cNvPr id="0" name=""/>
        <dsp:cNvSpPr/>
      </dsp:nvSpPr>
      <dsp:spPr>
        <a:xfrm>
          <a:off x="6300606" y="825921"/>
          <a:ext cx="1456729"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Rynek pracy</a:t>
          </a:r>
          <a:endParaRPr lang="pl-PL" sz="1500" b="0" kern="1200" dirty="0">
            <a:solidFill>
              <a:schemeClr val="tx1"/>
            </a:solidFill>
          </a:endParaRPr>
        </a:p>
      </dsp:txBody>
      <dsp:txXfrm>
        <a:off x="6300606" y="825921"/>
        <a:ext cx="1456729" cy="1456729"/>
      </dsp:txXfrm>
    </dsp:sp>
    <dsp:sp modelId="{89B4E53E-0232-4A57-8095-E86AB28C7492}">
      <dsp:nvSpPr>
        <dsp:cNvPr id="0" name=""/>
        <dsp:cNvSpPr/>
      </dsp:nvSpPr>
      <dsp:spPr>
        <a:xfrm rot="771429">
          <a:off x="6084468" y="2867380"/>
          <a:ext cx="453440"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771429">
        <a:off x="6084468" y="2867380"/>
        <a:ext cx="453440" cy="550319"/>
      </dsp:txXfrm>
    </dsp:sp>
    <dsp:sp modelId="{A056D9D7-F086-45EF-B2AC-2F0E3BB4B300}">
      <dsp:nvSpPr>
        <dsp:cNvPr id="0" name=""/>
        <dsp:cNvSpPr/>
      </dsp:nvSpPr>
      <dsp:spPr>
        <a:xfrm>
          <a:off x="6722486" y="2674296"/>
          <a:ext cx="1456729"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Sytuacja społeczna</a:t>
          </a:r>
          <a:endParaRPr lang="pl-PL" sz="1500" b="0" kern="1200" dirty="0">
            <a:solidFill>
              <a:schemeClr val="tx1"/>
            </a:solidFill>
          </a:endParaRPr>
        </a:p>
      </dsp:txBody>
      <dsp:txXfrm>
        <a:off x="6722486" y="2674296"/>
        <a:ext cx="1456729" cy="1456729"/>
      </dsp:txXfrm>
    </dsp:sp>
    <dsp:sp modelId="{A93013D7-9CF2-4603-B389-8DBEF671F520}">
      <dsp:nvSpPr>
        <dsp:cNvPr id="0" name=""/>
        <dsp:cNvSpPr/>
      </dsp:nvSpPr>
      <dsp:spPr>
        <a:xfrm rot="3857143">
          <a:off x="5534852" y="3556575"/>
          <a:ext cx="453440"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3857143">
        <a:off x="5534852" y="3556575"/>
        <a:ext cx="453440" cy="550319"/>
      </dsp:txXfrm>
    </dsp:sp>
    <dsp:sp modelId="{D056449F-E7DA-4269-A4A7-053DDA6E6166}">
      <dsp:nvSpPr>
        <dsp:cNvPr id="0" name=""/>
        <dsp:cNvSpPr/>
      </dsp:nvSpPr>
      <dsp:spPr>
        <a:xfrm>
          <a:off x="5540406" y="4156578"/>
          <a:ext cx="1456729"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Kultura i rozrywka</a:t>
          </a:r>
          <a:endParaRPr lang="pl-PL" sz="1500" b="0" kern="1200" dirty="0">
            <a:solidFill>
              <a:schemeClr val="tx1"/>
            </a:solidFill>
          </a:endParaRPr>
        </a:p>
      </dsp:txBody>
      <dsp:txXfrm>
        <a:off x="5540406" y="4156578"/>
        <a:ext cx="1456729" cy="1456729"/>
      </dsp:txXfrm>
    </dsp:sp>
    <dsp:sp modelId="{40B7CAEB-87A6-4BBB-82D5-F52E07C14DEF}">
      <dsp:nvSpPr>
        <dsp:cNvPr id="0" name=""/>
        <dsp:cNvSpPr/>
      </dsp:nvSpPr>
      <dsp:spPr>
        <a:xfrm rot="6942857">
          <a:off x="4653338" y="3556575"/>
          <a:ext cx="453440"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6942857">
        <a:off x="4653338" y="3556575"/>
        <a:ext cx="453440" cy="550319"/>
      </dsp:txXfrm>
    </dsp:sp>
    <dsp:sp modelId="{1FFE9BA2-DA54-4152-8336-226D2556E5C3}">
      <dsp:nvSpPr>
        <dsp:cNvPr id="0" name=""/>
        <dsp:cNvSpPr/>
      </dsp:nvSpPr>
      <dsp:spPr>
        <a:xfrm>
          <a:off x="3644496" y="4156578"/>
          <a:ext cx="1456729"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Turystyka i rekreacja</a:t>
          </a:r>
          <a:endParaRPr lang="pl-PL" sz="1500" b="0" kern="1200" dirty="0">
            <a:solidFill>
              <a:schemeClr val="tx1"/>
            </a:solidFill>
          </a:endParaRPr>
        </a:p>
      </dsp:txBody>
      <dsp:txXfrm>
        <a:off x="3644496" y="4156578"/>
        <a:ext cx="1456729" cy="1456729"/>
      </dsp:txXfrm>
    </dsp:sp>
    <dsp:sp modelId="{530CA3BD-B0B7-4052-906F-BD3D7717CC35}">
      <dsp:nvSpPr>
        <dsp:cNvPr id="0" name=""/>
        <dsp:cNvSpPr/>
      </dsp:nvSpPr>
      <dsp:spPr>
        <a:xfrm rot="10028571">
          <a:off x="4103723" y="2867380"/>
          <a:ext cx="453440"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10028571">
        <a:off x="4103723" y="2867380"/>
        <a:ext cx="453440" cy="550319"/>
      </dsp:txXfrm>
    </dsp:sp>
    <dsp:sp modelId="{39110C19-30A8-42C1-82B9-2705E89CC88A}">
      <dsp:nvSpPr>
        <dsp:cNvPr id="0" name=""/>
        <dsp:cNvSpPr/>
      </dsp:nvSpPr>
      <dsp:spPr>
        <a:xfrm>
          <a:off x="2462416" y="2674296"/>
          <a:ext cx="1456729"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Rozwój przestrzenny</a:t>
          </a:r>
          <a:endParaRPr lang="pl-PL" sz="1500" b="0" kern="1200" dirty="0">
            <a:solidFill>
              <a:schemeClr val="tx1"/>
            </a:solidFill>
          </a:endParaRPr>
        </a:p>
      </dsp:txBody>
      <dsp:txXfrm>
        <a:off x="2462416" y="2674296"/>
        <a:ext cx="1456729" cy="1456729"/>
      </dsp:txXfrm>
    </dsp:sp>
    <dsp:sp modelId="{B8537A43-E722-4721-A11A-D0A69EA41752}">
      <dsp:nvSpPr>
        <dsp:cNvPr id="0" name=""/>
        <dsp:cNvSpPr/>
      </dsp:nvSpPr>
      <dsp:spPr>
        <a:xfrm rot="13114286">
          <a:off x="4324757" y="2019645"/>
          <a:ext cx="432971" cy="550319"/>
        </a:xfrm>
        <a:prstGeom prst="rightArrow">
          <a:avLst>
            <a:gd name="adj1" fmla="val 60000"/>
            <a:gd name="adj2" fmla="val 50000"/>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rot="13114286">
        <a:off x="4324757" y="2019645"/>
        <a:ext cx="432971" cy="550319"/>
      </dsp:txXfrm>
    </dsp:sp>
    <dsp:sp modelId="{1280B773-1FC9-44E3-AA85-772D6DAB2364}">
      <dsp:nvSpPr>
        <dsp:cNvPr id="0" name=""/>
        <dsp:cNvSpPr/>
      </dsp:nvSpPr>
      <dsp:spPr>
        <a:xfrm>
          <a:off x="2817664" y="825921"/>
          <a:ext cx="1589990" cy="1456729"/>
        </a:xfrm>
        <a:prstGeom prst="ellipse">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b="0" kern="1200" dirty="0" smtClean="0">
              <a:solidFill>
                <a:schemeClr val="tx1"/>
              </a:solidFill>
            </a:rPr>
            <a:t>Rozwój </a:t>
          </a:r>
          <a:r>
            <a:rPr lang="pl-PL" sz="1500" b="0" kern="1200" dirty="0" err="1" smtClean="0">
              <a:solidFill>
                <a:schemeClr val="tx1"/>
              </a:solidFill>
            </a:rPr>
            <a:t>przedsiębior-czości</a:t>
          </a:r>
          <a:endParaRPr lang="pl-PL" sz="1500" b="0" kern="1200" dirty="0">
            <a:solidFill>
              <a:schemeClr val="tx1"/>
            </a:solidFill>
          </a:endParaRPr>
        </a:p>
      </dsp:txBody>
      <dsp:txXfrm>
        <a:off x="2817664" y="825921"/>
        <a:ext cx="1589990" cy="14567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761045-31B5-4049-B331-0B3394E988DA}">
      <dsp:nvSpPr>
        <dsp:cNvPr id="0" name=""/>
        <dsp:cNvSpPr/>
      </dsp:nvSpPr>
      <dsp:spPr>
        <a:xfrm>
          <a:off x="-4902361" y="-751236"/>
          <a:ext cx="5838728" cy="5838728"/>
        </a:xfrm>
        <a:prstGeom prst="blockArc">
          <a:avLst>
            <a:gd name="adj1" fmla="val 18900000"/>
            <a:gd name="adj2" fmla="val 2700000"/>
            <a:gd name="adj3" fmla="val 370"/>
          </a:avLst>
        </a:prstGeom>
        <a:solidFill>
          <a:srgbClr val="E96F28"/>
        </a:solidFill>
        <a:ln w="25400" cap="flat" cmpd="sng" algn="ctr">
          <a:solidFill>
            <a:srgbClr val="E96F28"/>
          </a:solidFill>
          <a:prstDash val="solid"/>
        </a:ln>
        <a:effectLst/>
      </dsp:spPr>
      <dsp:style>
        <a:lnRef idx="2">
          <a:scrgbClr r="0" g="0" b="0"/>
        </a:lnRef>
        <a:fillRef idx="0">
          <a:scrgbClr r="0" g="0" b="0"/>
        </a:fillRef>
        <a:effectRef idx="0">
          <a:scrgbClr r="0" g="0" b="0"/>
        </a:effectRef>
        <a:fontRef idx="minor"/>
      </dsp:style>
    </dsp:sp>
    <dsp:sp modelId="{153897EA-1118-4429-B727-BEC6AC2972B0}">
      <dsp:nvSpPr>
        <dsp:cNvPr id="0" name=""/>
        <dsp:cNvSpPr/>
      </dsp:nvSpPr>
      <dsp:spPr>
        <a:xfrm>
          <a:off x="602226" y="433625"/>
          <a:ext cx="7691215" cy="86725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381" tIns="60960" rIns="60960" bIns="60960" numCol="1" spcCol="1270" anchor="ctr" anchorCtr="0">
          <a:noAutofit/>
        </a:bodyPr>
        <a:lstStyle/>
        <a:p>
          <a:pPr lvl="0" algn="l" defTabSz="1066800">
            <a:lnSpc>
              <a:spcPct val="90000"/>
            </a:lnSpc>
            <a:spcBef>
              <a:spcPct val="0"/>
            </a:spcBef>
            <a:spcAft>
              <a:spcPct val="35000"/>
            </a:spcAft>
          </a:pPr>
          <a:r>
            <a:rPr lang="pl-PL" sz="2400" kern="1200" dirty="0" smtClean="0">
              <a:solidFill>
                <a:srgbClr val="E96F28"/>
              </a:solidFill>
            </a:rPr>
            <a:t>Zleceniodawca –  </a:t>
          </a:r>
        </a:p>
        <a:p>
          <a:pPr lvl="0" algn="l" defTabSz="1066800">
            <a:lnSpc>
              <a:spcPct val="90000"/>
            </a:lnSpc>
            <a:spcBef>
              <a:spcPct val="0"/>
            </a:spcBef>
            <a:spcAft>
              <a:spcPct val="35000"/>
            </a:spcAft>
          </a:pPr>
          <a:r>
            <a:rPr lang="pl-PL" sz="2400" kern="1200" dirty="0" smtClean="0">
              <a:solidFill>
                <a:srgbClr val="E96F28"/>
              </a:solidFill>
            </a:rPr>
            <a:t>Powiatowy Urząd Pracy w Skierniewicach</a:t>
          </a:r>
          <a:endParaRPr lang="ru-RU" sz="2400" kern="1200" dirty="0">
            <a:solidFill>
              <a:srgbClr val="E96F28"/>
            </a:solidFill>
          </a:endParaRPr>
        </a:p>
      </dsp:txBody>
      <dsp:txXfrm>
        <a:off x="602226" y="433625"/>
        <a:ext cx="7691215" cy="867251"/>
      </dsp:txXfrm>
    </dsp:sp>
    <dsp:sp modelId="{4356A764-F722-4CDB-A9AE-F3AA894A54FA}">
      <dsp:nvSpPr>
        <dsp:cNvPr id="0" name=""/>
        <dsp:cNvSpPr/>
      </dsp:nvSpPr>
      <dsp:spPr>
        <a:xfrm>
          <a:off x="60194" y="325219"/>
          <a:ext cx="1084064" cy="1084064"/>
        </a:xfrm>
        <a:prstGeom prst="ellipse">
          <a:avLst/>
        </a:prstGeom>
        <a:blipFill rotWithShape="0">
          <a:blip xmlns:r="http://schemas.openxmlformats.org/officeDocument/2006/relationships" r:embed="rId1"/>
          <a:stretch>
            <a:fillRect/>
          </a:stretch>
        </a:blip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sp>
    <dsp:sp modelId="{A7A42FCE-8461-4881-B513-2D43BE7B6B46}">
      <dsp:nvSpPr>
        <dsp:cNvPr id="0" name=""/>
        <dsp:cNvSpPr/>
      </dsp:nvSpPr>
      <dsp:spPr>
        <a:xfrm>
          <a:off x="917471" y="1734502"/>
          <a:ext cx="7375969" cy="86725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381" tIns="60960" rIns="60960" bIns="60960" numCol="1" spcCol="1270" anchor="ctr" anchorCtr="0">
          <a:noAutofit/>
        </a:bodyPr>
        <a:lstStyle/>
        <a:p>
          <a:pPr lvl="0" algn="l" defTabSz="1066800">
            <a:lnSpc>
              <a:spcPct val="90000"/>
            </a:lnSpc>
            <a:spcBef>
              <a:spcPct val="0"/>
            </a:spcBef>
            <a:spcAft>
              <a:spcPct val="35000"/>
            </a:spcAft>
          </a:pPr>
          <a:r>
            <a:rPr lang="pl-PL" sz="2400" kern="1200" dirty="0" smtClean="0">
              <a:solidFill>
                <a:srgbClr val="E96F28"/>
              </a:solidFill>
            </a:rPr>
            <a:t>Wykonawca – </a:t>
          </a:r>
        </a:p>
        <a:p>
          <a:pPr lvl="0" algn="l" defTabSz="1066800">
            <a:lnSpc>
              <a:spcPct val="90000"/>
            </a:lnSpc>
            <a:spcBef>
              <a:spcPct val="0"/>
            </a:spcBef>
            <a:spcAft>
              <a:spcPct val="35000"/>
            </a:spcAft>
          </a:pPr>
          <a:r>
            <a:rPr lang="pl-PL" sz="2400" kern="1200" dirty="0" smtClean="0">
              <a:solidFill>
                <a:srgbClr val="E96F28"/>
              </a:solidFill>
            </a:rPr>
            <a:t>Instytut Nauk Społeczno-Ekonomicznych</a:t>
          </a:r>
          <a:endParaRPr lang="ru-RU" sz="2400" kern="1200" dirty="0">
            <a:solidFill>
              <a:srgbClr val="E96F28"/>
            </a:solidFill>
          </a:endParaRPr>
        </a:p>
      </dsp:txBody>
      <dsp:txXfrm>
        <a:off x="917471" y="1734502"/>
        <a:ext cx="7375969" cy="867251"/>
      </dsp:txXfrm>
    </dsp:sp>
    <dsp:sp modelId="{6A4AF2D9-85B9-4EBD-8E96-5F0CBA62D7D2}">
      <dsp:nvSpPr>
        <dsp:cNvPr id="0" name=""/>
        <dsp:cNvSpPr/>
      </dsp:nvSpPr>
      <dsp:spPr>
        <a:xfrm>
          <a:off x="375439" y="1626096"/>
          <a:ext cx="1084064" cy="1084064"/>
        </a:xfrm>
        <a:prstGeom prst="ellipse">
          <a:avLst/>
        </a:prstGeom>
        <a:blipFill rotWithShape="0">
          <a:blip xmlns:r="http://schemas.openxmlformats.org/officeDocument/2006/relationships" r:embed="rId2"/>
          <a:stretch>
            <a:fillRect/>
          </a:stretch>
        </a:blip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sp>
    <dsp:sp modelId="{EE8DB120-703D-42FC-8B9C-E639379CAF16}">
      <dsp:nvSpPr>
        <dsp:cNvPr id="0" name=""/>
        <dsp:cNvSpPr/>
      </dsp:nvSpPr>
      <dsp:spPr>
        <a:xfrm>
          <a:off x="602226" y="3035379"/>
          <a:ext cx="7691215" cy="867251"/>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381" tIns="60960" rIns="60960" bIns="60960" numCol="1" spcCol="1270" anchor="ctr" anchorCtr="0">
          <a:noAutofit/>
        </a:bodyPr>
        <a:lstStyle/>
        <a:p>
          <a:pPr lvl="0" algn="l" defTabSz="1066800">
            <a:lnSpc>
              <a:spcPct val="90000"/>
            </a:lnSpc>
            <a:spcBef>
              <a:spcPct val="0"/>
            </a:spcBef>
            <a:spcAft>
              <a:spcPct val="35000"/>
            </a:spcAft>
          </a:pPr>
          <a:r>
            <a:rPr lang="pl-PL" sz="2400" kern="1200" dirty="0" smtClean="0">
              <a:solidFill>
                <a:srgbClr val="E96F28"/>
              </a:solidFill>
            </a:rPr>
            <a:t>Czas realizacji: lipiec – wrzesień 2012</a:t>
          </a:r>
          <a:endParaRPr lang="ru-RU" sz="2400" kern="1200" dirty="0">
            <a:solidFill>
              <a:srgbClr val="E96F28"/>
            </a:solidFill>
          </a:endParaRPr>
        </a:p>
      </dsp:txBody>
      <dsp:txXfrm>
        <a:off x="602226" y="3035379"/>
        <a:ext cx="7691215" cy="867251"/>
      </dsp:txXfrm>
    </dsp:sp>
    <dsp:sp modelId="{D5D5865E-C4A2-47A7-AC13-F380EA7A7CFC}">
      <dsp:nvSpPr>
        <dsp:cNvPr id="0" name=""/>
        <dsp:cNvSpPr/>
      </dsp:nvSpPr>
      <dsp:spPr>
        <a:xfrm>
          <a:off x="60194" y="2926972"/>
          <a:ext cx="1084064" cy="1084064"/>
        </a:xfrm>
        <a:prstGeom prst="ellipse">
          <a:avLst/>
        </a:prstGeom>
        <a:blipFill rotWithShape="0">
          <a:blip xmlns:r="http://schemas.openxmlformats.org/officeDocument/2006/relationships" r:embed="rId3"/>
          <a:stretch>
            <a:fillRect/>
          </a:stretch>
        </a:blip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778E4F-53FD-40F6-85B8-53B9D1EB85DA}">
      <dsp:nvSpPr>
        <dsp:cNvPr id="0" name=""/>
        <dsp:cNvSpPr/>
      </dsp:nvSpPr>
      <dsp:spPr>
        <a:xfrm>
          <a:off x="0" y="262789"/>
          <a:ext cx="8424936" cy="182520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pl-PL" sz="3300" kern="1200" dirty="0" smtClean="0"/>
            <a:t>Określenie wpływu utworzenia uzdrowiska </a:t>
          </a:r>
          <a:br>
            <a:rPr lang="pl-PL" sz="3300" kern="1200" dirty="0" smtClean="0"/>
          </a:br>
          <a:r>
            <a:rPr lang="pl-PL" sz="3300" kern="1200" dirty="0" smtClean="0"/>
            <a:t>na lokalny rynek pracy oraz rozwój </a:t>
          </a:r>
          <a:br>
            <a:rPr lang="pl-PL" sz="3300" kern="1200" dirty="0" smtClean="0"/>
          </a:br>
          <a:r>
            <a:rPr lang="pl-PL" sz="3300" kern="1200" dirty="0" smtClean="0"/>
            <a:t>społeczno-gospodarczy regionu</a:t>
          </a:r>
          <a:endParaRPr lang="pl-PL" sz="3300" kern="1200" dirty="0"/>
        </a:p>
      </dsp:txBody>
      <dsp:txXfrm>
        <a:off x="0" y="262789"/>
        <a:ext cx="8424936" cy="1825200"/>
      </dsp:txXfrm>
    </dsp:sp>
    <dsp:sp modelId="{3F47D30A-A2CB-45A3-9E79-73B2FD251E0A}">
      <dsp:nvSpPr>
        <dsp:cNvPr id="0" name=""/>
        <dsp:cNvSpPr/>
      </dsp:nvSpPr>
      <dsp:spPr>
        <a:xfrm>
          <a:off x="0" y="2087989"/>
          <a:ext cx="8424936" cy="2051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3020" rIns="184912" bIns="33020" numCol="1" spcCol="1270" anchor="t" anchorCtr="0">
          <a:noAutofit/>
        </a:bodyPr>
        <a:lstStyle/>
        <a:p>
          <a:pPr marL="228600" lvl="1" indent="-228600" algn="l" defTabSz="1155700">
            <a:lnSpc>
              <a:spcPct val="90000"/>
            </a:lnSpc>
            <a:spcBef>
              <a:spcPct val="0"/>
            </a:spcBef>
            <a:spcAft>
              <a:spcPct val="20000"/>
            </a:spcAft>
            <a:buChar char="••"/>
          </a:pPr>
          <a:r>
            <a:rPr lang="pl-PL" sz="2600" kern="1200" dirty="0" smtClean="0"/>
            <a:t>analiza bieżącej sytuacji społeczno-gospodarczej miasta Skierniewice oraz gminy Maków, </a:t>
          </a:r>
          <a:endParaRPr lang="pl-PL" sz="2600" kern="1200" dirty="0"/>
        </a:p>
        <a:p>
          <a:pPr marL="228600" lvl="1" indent="-228600" algn="l" defTabSz="1155700">
            <a:lnSpc>
              <a:spcPct val="90000"/>
            </a:lnSpc>
            <a:spcBef>
              <a:spcPct val="0"/>
            </a:spcBef>
            <a:spcAft>
              <a:spcPct val="20000"/>
            </a:spcAft>
            <a:buChar char="••"/>
          </a:pPr>
          <a:r>
            <a:rPr lang="pl-PL" sz="2600" kern="1200" dirty="0" smtClean="0"/>
            <a:t>potencjał rynku pracy miasta Skierniewice oraz powiatu skierniewickiego,</a:t>
          </a:r>
        </a:p>
        <a:p>
          <a:pPr marL="228600" lvl="1" indent="-228600" algn="l" defTabSz="1155700">
            <a:lnSpc>
              <a:spcPct val="90000"/>
            </a:lnSpc>
            <a:spcBef>
              <a:spcPct val="0"/>
            </a:spcBef>
            <a:spcAft>
              <a:spcPct val="20000"/>
            </a:spcAft>
            <a:buChar char="••"/>
          </a:pPr>
          <a:r>
            <a:rPr lang="pl-PL" sz="2600" kern="1200" dirty="0" smtClean="0"/>
            <a:t>analiza koncepcji powstania uzdrowiska.</a:t>
          </a:r>
        </a:p>
      </dsp:txBody>
      <dsp:txXfrm>
        <a:off x="0" y="2087989"/>
        <a:ext cx="8424936" cy="20518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7AB572-876C-4BB1-B707-4A7C92DF6DAD}">
      <dsp:nvSpPr>
        <dsp:cNvPr id="0" name=""/>
        <dsp:cNvSpPr/>
      </dsp:nvSpPr>
      <dsp:spPr>
        <a:xfrm>
          <a:off x="0" y="972076"/>
          <a:ext cx="9073008" cy="990675"/>
        </a:xfrm>
        <a:prstGeom prst="rect">
          <a:avLst/>
        </a:prstGeom>
        <a:solidFill>
          <a:schemeClr val="lt1">
            <a:hueOff val="0"/>
            <a:satOff val="0"/>
            <a:lumOff val="0"/>
            <a:alpha val="0"/>
          </a:schemeClr>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txBody>
        <a:bodyPr spcFirstLastPara="0" vert="horz" wrap="square" lIns="704166" tIns="354076" rIns="70416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szanse i zagrożenia dla lokalnego rynku pracy,</a:t>
          </a:r>
          <a:endParaRPr lang="pl-PL" sz="1700" kern="1200" dirty="0"/>
        </a:p>
        <a:p>
          <a:pPr marL="171450" lvl="1" indent="-171450" algn="l" defTabSz="755650">
            <a:lnSpc>
              <a:spcPct val="90000"/>
            </a:lnSpc>
            <a:spcBef>
              <a:spcPct val="0"/>
            </a:spcBef>
            <a:spcAft>
              <a:spcPct val="15000"/>
            </a:spcAft>
            <a:buChar char="••"/>
          </a:pPr>
          <a:r>
            <a:rPr lang="pl-PL" sz="1700" kern="1200" dirty="0" smtClean="0"/>
            <a:t>prognoza zarunienia.</a:t>
          </a:r>
          <a:endParaRPr lang="pl-PL" sz="1700" kern="1200" dirty="0"/>
        </a:p>
      </dsp:txBody>
      <dsp:txXfrm>
        <a:off x="0" y="972076"/>
        <a:ext cx="9073008" cy="990675"/>
      </dsp:txXfrm>
    </dsp:sp>
    <dsp:sp modelId="{961A2BDB-4ABA-4E97-94CD-0F1D675D144F}">
      <dsp:nvSpPr>
        <dsp:cNvPr id="0" name=""/>
        <dsp:cNvSpPr/>
      </dsp:nvSpPr>
      <dsp:spPr>
        <a:xfrm>
          <a:off x="453650" y="721156"/>
          <a:ext cx="6351105" cy="50184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57" tIns="0" rIns="240057" bIns="0" numCol="1" spcCol="1270" anchor="ctr" anchorCtr="0">
          <a:noAutofit/>
        </a:bodyPr>
        <a:lstStyle/>
        <a:p>
          <a:pPr lvl="0" algn="l" defTabSz="844550">
            <a:lnSpc>
              <a:spcPct val="90000"/>
            </a:lnSpc>
            <a:spcBef>
              <a:spcPct val="0"/>
            </a:spcBef>
            <a:spcAft>
              <a:spcPct val="35000"/>
            </a:spcAft>
          </a:pPr>
          <a:r>
            <a:rPr lang="pl-PL" sz="1900" kern="1200" dirty="0" smtClean="0"/>
            <a:t>Wpływ utworzenia uzdrowiska na lokalny rynek pracy</a:t>
          </a:r>
          <a:endParaRPr lang="pl-PL" sz="1900" kern="1200" dirty="0"/>
        </a:p>
      </dsp:txBody>
      <dsp:txXfrm>
        <a:off x="453650" y="721156"/>
        <a:ext cx="6351105" cy="501840"/>
      </dsp:txXfrm>
    </dsp:sp>
    <dsp:sp modelId="{D14F58BF-860E-4230-AE40-F7DA09E6DFDB}">
      <dsp:nvSpPr>
        <dsp:cNvPr id="0" name=""/>
        <dsp:cNvSpPr/>
      </dsp:nvSpPr>
      <dsp:spPr>
        <a:xfrm>
          <a:off x="0" y="2305471"/>
          <a:ext cx="9073008" cy="990675"/>
        </a:xfrm>
        <a:prstGeom prst="rect">
          <a:avLst/>
        </a:prstGeom>
        <a:solidFill>
          <a:schemeClr val="lt1">
            <a:hueOff val="0"/>
            <a:satOff val="0"/>
            <a:lumOff val="0"/>
            <a:alpha val="0"/>
          </a:schemeClr>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txBody>
        <a:bodyPr spcFirstLastPara="0" vert="horz" wrap="square" lIns="704166" tIns="354076" rIns="70416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szanse i zagrożenia dla lokalnej przedsiębiorczości,</a:t>
          </a:r>
          <a:endParaRPr lang="pl-PL" sz="1700" kern="1200" dirty="0"/>
        </a:p>
        <a:p>
          <a:pPr marL="171450" lvl="1" indent="-171450" algn="l" defTabSz="755650">
            <a:lnSpc>
              <a:spcPct val="90000"/>
            </a:lnSpc>
            <a:spcBef>
              <a:spcPct val="0"/>
            </a:spcBef>
            <a:spcAft>
              <a:spcPct val="15000"/>
            </a:spcAft>
            <a:buChar char="••"/>
          </a:pPr>
          <a:r>
            <a:rPr lang="pl-PL" sz="1700" kern="1200" dirty="0" smtClean="0"/>
            <a:t> prognoza liczby podmiotów gospodarczych.</a:t>
          </a:r>
          <a:endParaRPr lang="pl-PL" sz="1700" kern="1200" dirty="0"/>
        </a:p>
      </dsp:txBody>
      <dsp:txXfrm>
        <a:off x="0" y="2305471"/>
        <a:ext cx="9073008" cy="990675"/>
      </dsp:txXfrm>
    </dsp:sp>
    <dsp:sp modelId="{4289E5CE-C886-48E7-8CB4-8AAEA8F59571}">
      <dsp:nvSpPr>
        <dsp:cNvPr id="0" name=""/>
        <dsp:cNvSpPr/>
      </dsp:nvSpPr>
      <dsp:spPr>
        <a:xfrm>
          <a:off x="453650" y="2054551"/>
          <a:ext cx="6351105" cy="50184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57" tIns="0" rIns="240057" bIns="0" numCol="1" spcCol="1270" anchor="ctr" anchorCtr="0">
          <a:noAutofit/>
        </a:bodyPr>
        <a:lstStyle/>
        <a:p>
          <a:pPr lvl="0" algn="l" defTabSz="844550">
            <a:lnSpc>
              <a:spcPct val="90000"/>
            </a:lnSpc>
            <a:spcBef>
              <a:spcPct val="0"/>
            </a:spcBef>
            <a:spcAft>
              <a:spcPct val="35000"/>
            </a:spcAft>
          </a:pPr>
          <a:r>
            <a:rPr lang="pl-PL" sz="1900" kern="1200" dirty="0" smtClean="0"/>
            <a:t>Uzdrowisko a rozwój przedsiębiorczości</a:t>
          </a:r>
          <a:endParaRPr lang="pl-PL" sz="1900" kern="1200" dirty="0"/>
        </a:p>
      </dsp:txBody>
      <dsp:txXfrm>
        <a:off x="453650" y="2054551"/>
        <a:ext cx="6351105" cy="501840"/>
      </dsp:txXfrm>
    </dsp:sp>
    <dsp:sp modelId="{B4A175FB-5F43-4A3F-8DC8-83E156006204}">
      <dsp:nvSpPr>
        <dsp:cNvPr id="0" name=""/>
        <dsp:cNvSpPr/>
      </dsp:nvSpPr>
      <dsp:spPr>
        <a:xfrm>
          <a:off x="0" y="3638866"/>
          <a:ext cx="9073008" cy="1472625"/>
        </a:xfrm>
        <a:prstGeom prst="rect">
          <a:avLst/>
        </a:prstGeom>
        <a:solidFill>
          <a:schemeClr val="lt1">
            <a:hueOff val="0"/>
            <a:satOff val="0"/>
            <a:lumOff val="0"/>
            <a:alpha val="0"/>
          </a:schemeClr>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txBody>
        <a:bodyPr spcFirstLastPara="0" vert="horz" wrap="square" lIns="704166" tIns="354076" rIns="704166" bIns="120904"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system szkolnictwa </a:t>
          </a:r>
          <a:r>
            <a:rPr lang="pl-PL" sz="1700" kern="1200" dirty="0" err="1" smtClean="0"/>
            <a:t>ponadgimnazjalnego</a:t>
          </a:r>
          <a:r>
            <a:rPr lang="pl-PL" sz="1700" kern="1200" dirty="0" smtClean="0"/>
            <a:t> w Skierniewicach oraz powiecie skierniewickim,</a:t>
          </a:r>
          <a:endParaRPr lang="pl-PL" sz="1700" kern="1200" dirty="0"/>
        </a:p>
        <a:p>
          <a:pPr marL="171450" lvl="1" indent="-171450" algn="l" defTabSz="755650">
            <a:lnSpc>
              <a:spcPct val="90000"/>
            </a:lnSpc>
            <a:spcBef>
              <a:spcPct val="0"/>
            </a:spcBef>
            <a:spcAft>
              <a:spcPct val="15000"/>
            </a:spcAft>
            <a:buChar char="••"/>
          </a:pPr>
          <a:r>
            <a:rPr lang="pl-PL" sz="1700" kern="1200" dirty="0" smtClean="0"/>
            <a:t>możliwości rozwoju szkolnictwa </a:t>
          </a:r>
          <a:r>
            <a:rPr lang="pl-PL" sz="1700" kern="1200" dirty="0" err="1" smtClean="0"/>
            <a:t>ponadgimnazjalnego</a:t>
          </a:r>
          <a:r>
            <a:rPr lang="pl-PL" sz="1700" kern="1200" dirty="0" smtClean="0"/>
            <a:t> związanych z powstaniem uzdrowiska.</a:t>
          </a:r>
          <a:endParaRPr lang="pl-PL" sz="1700" kern="1200" dirty="0"/>
        </a:p>
      </dsp:txBody>
      <dsp:txXfrm>
        <a:off x="0" y="3638866"/>
        <a:ext cx="9073008" cy="1472625"/>
      </dsp:txXfrm>
    </dsp:sp>
    <dsp:sp modelId="{DFF879F5-00E7-4BD7-AD38-2F34B3E0AF60}">
      <dsp:nvSpPr>
        <dsp:cNvPr id="0" name=""/>
        <dsp:cNvSpPr/>
      </dsp:nvSpPr>
      <dsp:spPr>
        <a:xfrm>
          <a:off x="453650" y="3387946"/>
          <a:ext cx="6351105" cy="50184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57" tIns="0" rIns="240057" bIns="0" numCol="1" spcCol="1270" anchor="ctr" anchorCtr="0">
          <a:noAutofit/>
        </a:bodyPr>
        <a:lstStyle/>
        <a:p>
          <a:pPr lvl="0" algn="l" defTabSz="755650">
            <a:lnSpc>
              <a:spcPct val="90000"/>
            </a:lnSpc>
            <a:spcBef>
              <a:spcPct val="0"/>
            </a:spcBef>
            <a:spcAft>
              <a:spcPct val="35000"/>
            </a:spcAft>
          </a:pPr>
          <a:r>
            <a:rPr lang="pl-PL" sz="1700" kern="1200" dirty="0" smtClean="0"/>
            <a:t>Wpływ otworzenia uzdrowiska na szkolnictwo </a:t>
          </a:r>
          <a:r>
            <a:rPr lang="pl-PL" sz="1700" kern="1200" dirty="0" err="1" smtClean="0"/>
            <a:t>ponadgimnazjalne</a:t>
          </a:r>
          <a:endParaRPr lang="pl-PL" sz="1700" kern="1200" dirty="0"/>
        </a:p>
      </dsp:txBody>
      <dsp:txXfrm>
        <a:off x="453650" y="3387946"/>
        <a:ext cx="6351105" cy="501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00CEE2-D8E3-48D8-835E-38EE31A979C9}">
      <dsp:nvSpPr>
        <dsp:cNvPr id="0" name=""/>
        <dsp:cNvSpPr/>
      </dsp:nvSpPr>
      <dsp:spPr>
        <a:xfrm>
          <a:off x="0" y="334715"/>
          <a:ext cx="9001000" cy="907200"/>
        </a:xfrm>
        <a:prstGeom prst="rect">
          <a:avLst/>
        </a:prstGeom>
        <a:solidFill>
          <a:schemeClr val="lt1">
            <a:hueOff val="0"/>
            <a:satOff val="0"/>
            <a:lumOff val="0"/>
            <a:alpha val="0"/>
          </a:schemeClr>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78" tIns="333248" rIns="698578"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przedmiotem analizy będzie rynek pracy, ochrona zdrowia, kultura i rozrywka, turystka i rekreacja, aspekt społeczny oraz infrastruktura i środowisko naturalne. </a:t>
          </a:r>
          <a:endParaRPr lang="pl-PL" sz="1600" kern="1200" dirty="0"/>
        </a:p>
      </dsp:txBody>
      <dsp:txXfrm>
        <a:off x="0" y="334715"/>
        <a:ext cx="9001000" cy="907200"/>
      </dsp:txXfrm>
    </dsp:sp>
    <dsp:sp modelId="{F7198481-C5A3-4758-AED8-C619707E7F8F}">
      <dsp:nvSpPr>
        <dsp:cNvPr id="0" name=""/>
        <dsp:cNvSpPr/>
      </dsp:nvSpPr>
      <dsp:spPr>
        <a:xfrm>
          <a:off x="450050" y="98554"/>
          <a:ext cx="6300700" cy="47232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1" tIns="0" rIns="238151" bIns="0" numCol="1" spcCol="1270" anchor="ctr" anchorCtr="0">
          <a:noAutofit/>
        </a:bodyPr>
        <a:lstStyle/>
        <a:p>
          <a:pPr lvl="0" algn="l" defTabSz="844550">
            <a:lnSpc>
              <a:spcPct val="90000"/>
            </a:lnSpc>
            <a:spcBef>
              <a:spcPct val="0"/>
            </a:spcBef>
            <a:spcAft>
              <a:spcPct val="35000"/>
            </a:spcAft>
          </a:pPr>
          <a:r>
            <a:rPr lang="pl-PL" sz="1900" kern="1200" dirty="0" smtClean="0"/>
            <a:t>Zalety uzdrowiska dla mieszkańców</a:t>
          </a:r>
          <a:endParaRPr lang="pl-PL" sz="1900" kern="1200" dirty="0"/>
        </a:p>
      </dsp:txBody>
      <dsp:txXfrm>
        <a:off x="450050" y="98554"/>
        <a:ext cx="6300700" cy="472320"/>
      </dsp:txXfrm>
    </dsp:sp>
    <dsp:sp modelId="{5B64F9FF-E449-48F1-8F9D-CDAC5303C31A}">
      <dsp:nvSpPr>
        <dsp:cNvPr id="0" name=""/>
        <dsp:cNvSpPr/>
      </dsp:nvSpPr>
      <dsp:spPr>
        <a:xfrm>
          <a:off x="0" y="1564475"/>
          <a:ext cx="9001000" cy="1386000"/>
        </a:xfrm>
        <a:prstGeom prst="rect">
          <a:avLst/>
        </a:prstGeom>
        <a:solidFill>
          <a:schemeClr val="lt1">
            <a:hueOff val="0"/>
            <a:satOff val="0"/>
            <a:lumOff val="0"/>
            <a:alpha val="0"/>
          </a:schemeClr>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78" tIns="333248" rIns="698578"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potencjał Skierniewic oraz powiatu skierniewickiego do rozwoju turystyki zdrowotnej, weekendowej i rehabilitacyjnej,</a:t>
          </a:r>
          <a:endParaRPr lang="pl-PL" sz="1600" kern="1200" dirty="0"/>
        </a:p>
        <a:p>
          <a:pPr marL="171450" lvl="1" indent="-171450" algn="l" defTabSz="711200">
            <a:lnSpc>
              <a:spcPct val="90000"/>
            </a:lnSpc>
            <a:spcBef>
              <a:spcPct val="0"/>
            </a:spcBef>
            <a:spcAft>
              <a:spcPct val="15000"/>
            </a:spcAft>
            <a:buChar char="••"/>
          </a:pPr>
          <a:r>
            <a:rPr lang="pl-PL" sz="1600" kern="1200" dirty="0" smtClean="0"/>
            <a:t>szanse i zagrożenia związane z rozwojem turystyki zdrowotnej, weekendowej i rehabilitacyjnej. </a:t>
          </a:r>
          <a:endParaRPr lang="pl-PL" sz="1600" kern="1200" dirty="0"/>
        </a:p>
      </dsp:txBody>
      <dsp:txXfrm>
        <a:off x="0" y="1564475"/>
        <a:ext cx="9001000" cy="1386000"/>
      </dsp:txXfrm>
    </dsp:sp>
    <dsp:sp modelId="{ECEE088D-6C1A-4470-8E56-3EC800EAF452}">
      <dsp:nvSpPr>
        <dsp:cNvPr id="0" name=""/>
        <dsp:cNvSpPr/>
      </dsp:nvSpPr>
      <dsp:spPr>
        <a:xfrm>
          <a:off x="450050" y="1328314"/>
          <a:ext cx="6300700" cy="47232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1" tIns="0" rIns="238151" bIns="0" numCol="1" spcCol="1270" anchor="ctr" anchorCtr="0">
          <a:noAutofit/>
        </a:bodyPr>
        <a:lstStyle/>
        <a:p>
          <a:pPr lvl="0" algn="l" defTabSz="844550">
            <a:lnSpc>
              <a:spcPct val="90000"/>
            </a:lnSpc>
            <a:spcBef>
              <a:spcPct val="0"/>
            </a:spcBef>
            <a:spcAft>
              <a:spcPct val="35000"/>
            </a:spcAft>
          </a:pPr>
          <a:r>
            <a:rPr lang="pl-PL" sz="1900" kern="1200" dirty="0" smtClean="0"/>
            <a:t>Rozwój sfery kulturalnej i usługowej</a:t>
          </a:r>
          <a:endParaRPr lang="pl-PL" sz="1900" kern="1200" dirty="0"/>
        </a:p>
      </dsp:txBody>
      <dsp:txXfrm>
        <a:off x="450050" y="1328314"/>
        <a:ext cx="6300700" cy="472320"/>
      </dsp:txXfrm>
    </dsp:sp>
    <dsp:sp modelId="{FFDEACA4-9405-4E6C-B3A7-F4A3C426BC16}">
      <dsp:nvSpPr>
        <dsp:cNvPr id="0" name=""/>
        <dsp:cNvSpPr/>
      </dsp:nvSpPr>
      <dsp:spPr>
        <a:xfrm>
          <a:off x="0" y="3273035"/>
          <a:ext cx="9001000" cy="1134000"/>
        </a:xfrm>
        <a:prstGeom prst="rect">
          <a:avLst/>
        </a:prstGeom>
        <a:solidFill>
          <a:schemeClr val="lt1">
            <a:hueOff val="0"/>
            <a:satOff val="0"/>
            <a:lumOff val="0"/>
            <a:alpha val="0"/>
          </a:schemeClr>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78" tIns="333248" rIns="698578"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korzyści oraz zagrożenia dla ogólnego rozwoju Skierniewic, gminy Maków oraz pozostałych terenów należących do powiatu skierniewickiego płynących z utworzenia Uzdrowiska Skierniewice-Maków.</a:t>
          </a:r>
          <a:endParaRPr lang="pl-PL" sz="1600" kern="1200" dirty="0"/>
        </a:p>
      </dsp:txBody>
      <dsp:txXfrm>
        <a:off x="0" y="3273035"/>
        <a:ext cx="9001000" cy="1134000"/>
      </dsp:txXfrm>
    </dsp:sp>
    <dsp:sp modelId="{62B3F6D2-F0AE-4349-8420-055970DB7260}">
      <dsp:nvSpPr>
        <dsp:cNvPr id="0" name=""/>
        <dsp:cNvSpPr/>
      </dsp:nvSpPr>
      <dsp:spPr>
        <a:xfrm>
          <a:off x="450050" y="3036875"/>
          <a:ext cx="6300700" cy="472320"/>
        </a:xfrm>
        <a:prstGeom prst="roundRect">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151" tIns="0" rIns="238151" bIns="0" numCol="1" spcCol="1270" anchor="ctr" anchorCtr="0">
          <a:noAutofit/>
        </a:bodyPr>
        <a:lstStyle/>
        <a:p>
          <a:pPr lvl="0" algn="l" defTabSz="844550">
            <a:lnSpc>
              <a:spcPct val="90000"/>
            </a:lnSpc>
            <a:spcBef>
              <a:spcPct val="0"/>
            </a:spcBef>
            <a:spcAft>
              <a:spcPct val="35000"/>
            </a:spcAft>
          </a:pPr>
          <a:r>
            <a:rPr lang="pl-PL" sz="1900" kern="1200" dirty="0" smtClean="0"/>
            <a:t>Perspektywy i kierunki ogólnego rozwoju miasta</a:t>
          </a:r>
          <a:endParaRPr lang="pl-PL" sz="1900" kern="1200" dirty="0"/>
        </a:p>
      </dsp:txBody>
      <dsp:txXfrm>
        <a:off x="450050" y="3036875"/>
        <a:ext cx="6300700" cy="4723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15B02D-DCD6-4113-9ED9-C97018AE8E6E}">
      <dsp:nvSpPr>
        <dsp:cNvPr id="0" name=""/>
        <dsp:cNvSpPr/>
      </dsp:nvSpPr>
      <dsp:spPr>
        <a:xfrm>
          <a:off x="2169" y="1037227"/>
          <a:ext cx="2146857" cy="2819065"/>
        </a:xfrm>
        <a:prstGeom prst="roundRect">
          <a:avLst>
            <a:gd name="adj" fmla="val 10000"/>
          </a:avLst>
        </a:prstGeom>
        <a:solidFill>
          <a:schemeClr val="lt1">
            <a:alpha val="90000"/>
            <a:hueOff val="0"/>
            <a:satOff val="0"/>
            <a:lumOff val="0"/>
            <a:alphaOff val="0"/>
          </a:schemeClr>
        </a:solidFill>
        <a:ln w="9525" cap="flat" cmpd="sng" algn="ctr">
          <a:solidFill>
            <a:srgbClr val="E96F28"/>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r>
            <a:rPr lang="pl-PL" sz="1700" kern="1200" dirty="0" smtClean="0">
              <a:latin typeface="Calibri" pitchFamily="34" charset="0"/>
              <a:cs typeface="Calibri" pitchFamily="34" charset="0"/>
            </a:rPr>
            <a:t>System Badań </a:t>
          </a:r>
          <a:br>
            <a:rPr lang="pl-PL" sz="1700" kern="1200" dirty="0" smtClean="0">
              <a:latin typeface="Calibri" pitchFamily="34" charset="0"/>
              <a:cs typeface="Calibri" pitchFamily="34" charset="0"/>
            </a:rPr>
          </a:br>
          <a:r>
            <a:rPr lang="pl-PL" sz="1700" kern="1200" dirty="0" smtClean="0">
              <a:latin typeface="Calibri" pitchFamily="34" charset="0"/>
              <a:cs typeface="Calibri" pitchFamily="34" charset="0"/>
            </a:rPr>
            <a:t>i Prognoz Regionalnych</a:t>
          </a:r>
          <a:endParaRPr lang="pl-PL" sz="1700" kern="1200" dirty="0">
            <a:latin typeface="Calibri" pitchFamily="34" charset="0"/>
            <a:cs typeface="Calibri" pitchFamily="34" charset="0"/>
          </a:endParaRPr>
        </a:p>
      </dsp:txBody>
      <dsp:txXfrm>
        <a:off x="2169" y="1037227"/>
        <a:ext cx="2146857" cy="2214980"/>
      </dsp:txXfrm>
    </dsp:sp>
    <dsp:sp modelId="{CA1BB3F3-0C72-481B-96C7-69B1ECAF5470}">
      <dsp:nvSpPr>
        <dsp:cNvPr id="0" name=""/>
        <dsp:cNvSpPr/>
      </dsp:nvSpPr>
      <dsp:spPr>
        <a:xfrm>
          <a:off x="278515" y="1480821"/>
          <a:ext cx="2845032" cy="2845032"/>
        </a:xfrm>
        <a:prstGeom prst="leftCircularArrow">
          <a:avLst>
            <a:gd name="adj1" fmla="val 804"/>
            <a:gd name="adj2" fmla="val 93718"/>
            <a:gd name="adj3" fmla="val 21536024"/>
            <a:gd name="adj4" fmla="val 7091285"/>
            <a:gd name="adj5" fmla="val 938"/>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E307E4D-6CAA-4C5C-AFB8-87D407E95B55}">
      <dsp:nvSpPr>
        <dsp:cNvPr id="0" name=""/>
        <dsp:cNvSpPr/>
      </dsp:nvSpPr>
      <dsp:spPr>
        <a:xfrm>
          <a:off x="252963" y="3687699"/>
          <a:ext cx="1736094" cy="489039"/>
        </a:xfrm>
        <a:prstGeom prst="roundRect">
          <a:avLst>
            <a:gd name="adj" fmla="val 10000"/>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pl-PL" sz="1700" kern="1200" dirty="0" err="1" smtClean="0">
              <a:latin typeface="Calibri" pitchFamily="34" charset="0"/>
              <a:cs typeface="Calibri" pitchFamily="34" charset="0"/>
            </a:rPr>
            <a:t>Region-stat</a:t>
          </a:r>
          <a:r>
            <a:rPr lang="pl-PL" sz="1700" kern="1200" dirty="0" smtClean="0">
              <a:latin typeface="Calibri" pitchFamily="34" charset="0"/>
              <a:cs typeface="Calibri" pitchFamily="34" charset="0"/>
            </a:rPr>
            <a:t>®</a:t>
          </a:r>
          <a:endParaRPr lang="pl-PL" sz="1700" kern="1200" dirty="0">
            <a:latin typeface="Calibri" pitchFamily="34" charset="0"/>
            <a:cs typeface="Calibri" pitchFamily="34" charset="0"/>
          </a:endParaRPr>
        </a:p>
      </dsp:txBody>
      <dsp:txXfrm>
        <a:off x="252963" y="3687699"/>
        <a:ext cx="1736094" cy="489039"/>
      </dsp:txXfrm>
    </dsp:sp>
    <dsp:sp modelId="{7145CABA-D28C-42A3-9C70-E4B4B66E3D4D}">
      <dsp:nvSpPr>
        <dsp:cNvPr id="0" name=""/>
        <dsp:cNvSpPr/>
      </dsp:nvSpPr>
      <dsp:spPr>
        <a:xfrm>
          <a:off x="2257893" y="1050875"/>
          <a:ext cx="2146857" cy="2791768"/>
        </a:xfrm>
        <a:prstGeom prst="roundRect">
          <a:avLst>
            <a:gd name="adj" fmla="val 10000"/>
          </a:avLst>
        </a:prstGeom>
        <a:solidFill>
          <a:schemeClr val="lt1">
            <a:alpha val="90000"/>
            <a:hueOff val="0"/>
            <a:satOff val="0"/>
            <a:lumOff val="0"/>
            <a:alphaOff val="0"/>
          </a:schemeClr>
        </a:solidFill>
        <a:ln w="9525" cap="flat" cmpd="sng" algn="ctr">
          <a:solidFill>
            <a:srgbClr val="E96F28"/>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sp>
    <dsp:sp modelId="{B4C943F9-FAF4-4314-A360-FE91ED988F4F}">
      <dsp:nvSpPr>
        <dsp:cNvPr id="0" name=""/>
        <dsp:cNvSpPr/>
      </dsp:nvSpPr>
      <dsp:spPr>
        <a:xfrm>
          <a:off x="2528292" y="438063"/>
          <a:ext cx="3010250" cy="3010250"/>
        </a:xfrm>
        <a:prstGeom prst="circularArrow">
          <a:avLst>
            <a:gd name="adj1" fmla="val 759"/>
            <a:gd name="adj2" fmla="val 88488"/>
            <a:gd name="adj3" fmla="val 73802"/>
            <a:gd name="adj4" fmla="val 14513311"/>
            <a:gd name="adj5" fmla="val 886"/>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C43B87D-EDF6-4045-AA8F-69876A756AAD}">
      <dsp:nvSpPr>
        <dsp:cNvPr id="0" name=""/>
        <dsp:cNvSpPr/>
      </dsp:nvSpPr>
      <dsp:spPr>
        <a:xfrm>
          <a:off x="2421314" y="637464"/>
          <a:ext cx="1829152" cy="489039"/>
        </a:xfrm>
        <a:prstGeom prst="roundRect">
          <a:avLst>
            <a:gd name="adj" fmla="val 10000"/>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pl-PL" sz="1700" kern="1200" dirty="0" smtClean="0">
              <a:latin typeface="Calibri" pitchFamily="34" charset="0"/>
              <a:cs typeface="Calibri" pitchFamily="34" charset="0"/>
            </a:rPr>
            <a:t>Ekonometria</a:t>
          </a:r>
          <a:endParaRPr lang="pl-PL" sz="1700" kern="1200" dirty="0">
            <a:latin typeface="Calibri" pitchFamily="34" charset="0"/>
            <a:cs typeface="Calibri" pitchFamily="34" charset="0"/>
          </a:endParaRPr>
        </a:p>
      </dsp:txBody>
      <dsp:txXfrm>
        <a:off x="2421314" y="637464"/>
        <a:ext cx="1829152" cy="489039"/>
      </dsp:txXfrm>
    </dsp:sp>
    <dsp:sp modelId="{35BCC674-DD79-4086-B36D-A7501A184900}">
      <dsp:nvSpPr>
        <dsp:cNvPr id="0" name=""/>
        <dsp:cNvSpPr/>
      </dsp:nvSpPr>
      <dsp:spPr>
        <a:xfrm>
          <a:off x="4513617" y="1064524"/>
          <a:ext cx="2146857" cy="2764470"/>
        </a:xfrm>
        <a:prstGeom prst="roundRect">
          <a:avLst>
            <a:gd name="adj" fmla="val 10000"/>
          </a:avLst>
        </a:prstGeom>
        <a:solidFill>
          <a:schemeClr val="lt1">
            <a:alpha val="90000"/>
            <a:hueOff val="0"/>
            <a:satOff val="0"/>
            <a:lumOff val="0"/>
            <a:alphaOff val="0"/>
          </a:schemeClr>
        </a:solidFill>
        <a:ln w="9525" cap="flat" cmpd="sng" algn="ctr">
          <a:solidFill>
            <a:srgbClr val="E96F28"/>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r>
            <a:rPr lang="pl-PL" sz="1700" kern="1200" dirty="0" smtClean="0">
              <a:latin typeface="Calibri" pitchFamily="34" charset="0"/>
              <a:cs typeface="Calibri" pitchFamily="34" charset="0"/>
            </a:rPr>
            <a:t>prognozowanie długookresowe</a:t>
          </a: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r>
            <a:rPr lang="pl-PL" sz="1700" kern="1200" dirty="0" smtClean="0">
              <a:latin typeface="Calibri" pitchFamily="34" charset="0"/>
              <a:cs typeface="Calibri" pitchFamily="34" charset="0"/>
            </a:rPr>
            <a:t>ultrakrótkie szeregi czasowe</a:t>
          </a:r>
          <a:endParaRPr lang="pl-PL" sz="1700" kern="1200" dirty="0">
            <a:latin typeface="Calibri" pitchFamily="34" charset="0"/>
            <a:cs typeface="Calibri" pitchFamily="34" charset="0"/>
          </a:endParaRPr>
        </a:p>
      </dsp:txBody>
      <dsp:txXfrm>
        <a:off x="4513617" y="1064524"/>
        <a:ext cx="2146857" cy="2172084"/>
      </dsp:txXfrm>
    </dsp:sp>
    <dsp:sp modelId="{14D21312-E12C-4050-AF01-C5249A65532F}">
      <dsp:nvSpPr>
        <dsp:cNvPr id="0" name=""/>
        <dsp:cNvSpPr/>
      </dsp:nvSpPr>
      <dsp:spPr>
        <a:xfrm>
          <a:off x="4808595" y="1489769"/>
          <a:ext cx="2906530" cy="2906530"/>
        </a:xfrm>
        <a:prstGeom prst="leftCircularArrow">
          <a:avLst>
            <a:gd name="adj1" fmla="val 787"/>
            <a:gd name="adj2" fmla="val 91700"/>
            <a:gd name="adj3" fmla="val 21541093"/>
            <a:gd name="adj4" fmla="val 7098371"/>
            <a:gd name="adj5" fmla="val 918"/>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B69911-96D7-40DB-8850-AD52C4107F0C}">
      <dsp:nvSpPr>
        <dsp:cNvPr id="0" name=""/>
        <dsp:cNvSpPr/>
      </dsp:nvSpPr>
      <dsp:spPr>
        <a:xfrm>
          <a:off x="4716444" y="3711682"/>
          <a:ext cx="1736094" cy="489039"/>
        </a:xfrm>
        <a:prstGeom prst="roundRect">
          <a:avLst>
            <a:gd name="adj" fmla="val 10000"/>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pl-PL" sz="1700" kern="1200" dirty="0" smtClean="0">
              <a:latin typeface="Calibri" pitchFamily="34" charset="0"/>
              <a:cs typeface="Calibri" pitchFamily="34" charset="0"/>
            </a:rPr>
            <a:t>Prognozy</a:t>
          </a:r>
          <a:endParaRPr lang="pl-PL" sz="1700" kern="1200" dirty="0">
            <a:latin typeface="Calibri" pitchFamily="34" charset="0"/>
            <a:cs typeface="Calibri" pitchFamily="34" charset="0"/>
          </a:endParaRPr>
        </a:p>
      </dsp:txBody>
      <dsp:txXfrm>
        <a:off x="4716444" y="3711682"/>
        <a:ext cx="1736094" cy="489039"/>
      </dsp:txXfrm>
    </dsp:sp>
    <dsp:sp modelId="{05BA96DB-DBF1-412E-9DF4-8FCAB84EBDAA}">
      <dsp:nvSpPr>
        <dsp:cNvPr id="0" name=""/>
        <dsp:cNvSpPr/>
      </dsp:nvSpPr>
      <dsp:spPr>
        <a:xfrm>
          <a:off x="6769341" y="1064524"/>
          <a:ext cx="2146857" cy="2764470"/>
        </a:xfrm>
        <a:prstGeom prst="roundRect">
          <a:avLst>
            <a:gd name="adj" fmla="val 10000"/>
          </a:avLst>
        </a:prstGeom>
        <a:solidFill>
          <a:schemeClr val="lt1">
            <a:alpha val="90000"/>
            <a:hueOff val="0"/>
            <a:satOff val="0"/>
            <a:lumOff val="0"/>
            <a:alphaOff val="0"/>
          </a:schemeClr>
        </a:solidFill>
        <a:ln w="9525" cap="flat" cmpd="sng" algn="ctr">
          <a:solidFill>
            <a:srgbClr val="E96F28"/>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r>
            <a:rPr lang="pl-PL" sz="1700" kern="1200" dirty="0" smtClean="0"/>
            <a:t>prognozy demograficzne</a:t>
          </a:r>
          <a:endParaRPr lang="pl-PL" sz="1700" kern="1200" dirty="0">
            <a:latin typeface="Calibri" pitchFamily="34" charset="0"/>
            <a:cs typeface="Calibri" pitchFamily="34" charset="0"/>
          </a:endParaRPr>
        </a:p>
        <a:p>
          <a:pPr marL="171450" lvl="1" indent="-171450" algn="l" defTabSz="755650">
            <a:lnSpc>
              <a:spcPct val="90000"/>
            </a:lnSpc>
            <a:spcBef>
              <a:spcPct val="0"/>
            </a:spcBef>
            <a:spcAft>
              <a:spcPct val="15000"/>
            </a:spcAft>
            <a:buChar char="••"/>
          </a:pPr>
          <a:r>
            <a:rPr lang="pl-PL" sz="1700" kern="1200" dirty="0" smtClean="0"/>
            <a:t>prognoza rozwoju uzdrowiska w Skierniewicach na lata 2013–2025 z perspektywą do 2035 roku </a:t>
          </a:r>
          <a:endParaRPr lang="pl-PL" sz="1700" kern="1200" dirty="0">
            <a:latin typeface="Calibri" pitchFamily="34" charset="0"/>
            <a:cs typeface="Calibri" pitchFamily="34" charset="0"/>
          </a:endParaRPr>
        </a:p>
      </dsp:txBody>
      <dsp:txXfrm>
        <a:off x="6769341" y="1656911"/>
        <a:ext cx="2146857" cy="2172084"/>
      </dsp:txXfrm>
    </dsp:sp>
    <dsp:sp modelId="{A2831608-F3F0-4CBE-8304-D03D85F2EBA1}">
      <dsp:nvSpPr>
        <dsp:cNvPr id="0" name=""/>
        <dsp:cNvSpPr/>
      </dsp:nvSpPr>
      <dsp:spPr>
        <a:xfrm>
          <a:off x="6932768" y="608682"/>
          <a:ext cx="1829152" cy="489039"/>
        </a:xfrm>
        <a:prstGeom prst="roundRect">
          <a:avLst>
            <a:gd name="adj" fmla="val 10000"/>
          </a:avLst>
        </a:prstGeom>
        <a:solidFill>
          <a:srgbClr val="E96F28"/>
        </a:solidFill>
        <a:ln>
          <a:solidFill>
            <a:srgbClr val="E96F28"/>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pl-PL" sz="1700" kern="1200" dirty="0" smtClean="0">
              <a:latin typeface="Calibri" pitchFamily="34" charset="0"/>
              <a:cs typeface="Calibri" pitchFamily="34" charset="0"/>
            </a:rPr>
            <a:t>Korekty eksperckie</a:t>
          </a:r>
          <a:endParaRPr lang="pl-PL" sz="1700" kern="1200" dirty="0">
            <a:latin typeface="Calibri" pitchFamily="34" charset="0"/>
            <a:cs typeface="Calibri" pitchFamily="34" charset="0"/>
          </a:endParaRPr>
        </a:p>
      </dsp:txBody>
      <dsp:txXfrm>
        <a:off x="6932768" y="608682"/>
        <a:ext cx="1829152" cy="48903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8DB915-FD83-4A5A-9536-BA0D999A5075}">
      <dsp:nvSpPr>
        <dsp:cNvPr id="0" name=""/>
        <dsp:cNvSpPr/>
      </dsp:nvSpPr>
      <dsp:spPr>
        <a:xfrm>
          <a:off x="811236" y="1375921"/>
          <a:ext cx="1203504" cy="1203504"/>
        </a:xfrm>
        <a:prstGeom prst="gear9">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t>VEqCM</a:t>
          </a:r>
          <a:endParaRPr lang="pl-PL" sz="1200" kern="1200" dirty="0"/>
        </a:p>
      </dsp:txBody>
      <dsp:txXfrm>
        <a:off x="811236" y="1375921"/>
        <a:ext cx="1203504" cy="1203504"/>
      </dsp:txXfrm>
    </dsp:sp>
    <dsp:sp modelId="{6F919C48-3714-4709-BCF3-1592043C1C5F}">
      <dsp:nvSpPr>
        <dsp:cNvPr id="0" name=""/>
        <dsp:cNvSpPr/>
      </dsp:nvSpPr>
      <dsp:spPr>
        <a:xfrm>
          <a:off x="41334" y="633256"/>
          <a:ext cx="1215662" cy="1225386"/>
        </a:xfrm>
        <a:prstGeom prst="gear6">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t>ARIMA</a:t>
          </a:r>
          <a:endParaRPr lang="pl-PL" sz="1200" kern="1200" dirty="0"/>
        </a:p>
      </dsp:txBody>
      <dsp:txXfrm>
        <a:off x="41334" y="633256"/>
        <a:ext cx="1215662" cy="1225386"/>
      </dsp:txXfrm>
    </dsp:sp>
    <dsp:sp modelId="{81FEE560-1FAF-4613-ABBC-1126963420D5}">
      <dsp:nvSpPr>
        <dsp:cNvPr id="0" name=""/>
        <dsp:cNvSpPr/>
      </dsp:nvSpPr>
      <dsp:spPr>
        <a:xfrm rot="20700000">
          <a:off x="824798" y="141863"/>
          <a:ext cx="857591" cy="857591"/>
        </a:xfrm>
        <a:prstGeom prst="gear6">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l-PL" sz="1200" kern="1200" dirty="0" smtClean="0"/>
            <a:t>VAR</a:t>
          </a:r>
          <a:endParaRPr lang="pl-PL" sz="1200" kern="1200" dirty="0"/>
        </a:p>
      </dsp:txBody>
      <dsp:txXfrm>
        <a:off x="1012893" y="329958"/>
        <a:ext cx="481401" cy="481401"/>
      </dsp:txXfrm>
    </dsp:sp>
    <dsp:sp modelId="{DC3153B2-37BC-440A-B046-987233D10DEC}">
      <dsp:nvSpPr>
        <dsp:cNvPr id="0" name=""/>
        <dsp:cNvSpPr/>
      </dsp:nvSpPr>
      <dsp:spPr>
        <a:xfrm>
          <a:off x="653371" y="1269304"/>
          <a:ext cx="1540485" cy="1540485"/>
        </a:xfrm>
        <a:prstGeom prst="circularArrow">
          <a:avLst>
            <a:gd name="adj1" fmla="val 4687"/>
            <a:gd name="adj2" fmla="val 299029"/>
            <a:gd name="adj3" fmla="val 2435092"/>
            <a:gd name="adj4" fmla="val 16048527"/>
            <a:gd name="adj5" fmla="val 5469"/>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844C7454-62BD-47B2-94DC-9324FBCA00E5}">
      <dsp:nvSpPr>
        <dsp:cNvPr id="0" name=""/>
        <dsp:cNvSpPr/>
      </dsp:nvSpPr>
      <dsp:spPr>
        <a:xfrm>
          <a:off x="47569" y="683483"/>
          <a:ext cx="1119259" cy="1119259"/>
        </a:xfrm>
        <a:prstGeom prst="leftCircularArrow">
          <a:avLst>
            <a:gd name="adj1" fmla="val 6452"/>
            <a:gd name="adj2" fmla="val 429999"/>
            <a:gd name="adj3" fmla="val 10489124"/>
            <a:gd name="adj4" fmla="val 14837806"/>
            <a:gd name="adj5" fmla="val 7527"/>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B82817FB-C254-45C7-8CCF-1DE630AFD7FE}">
      <dsp:nvSpPr>
        <dsp:cNvPr id="0" name=""/>
        <dsp:cNvSpPr/>
      </dsp:nvSpPr>
      <dsp:spPr>
        <a:xfrm>
          <a:off x="671867" y="-37372"/>
          <a:ext cx="1206786" cy="1206786"/>
        </a:xfrm>
        <a:prstGeom prst="circularArrow">
          <a:avLst>
            <a:gd name="adj1" fmla="val 5984"/>
            <a:gd name="adj2" fmla="val 394124"/>
            <a:gd name="adj3" fmla="val 13313824"/>
            <a:gd name="adj4" fmla="val 10508221"/>
            <a:gd name="adj5" fmla="val 6981"/>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DCFAD7-10B0-48CF-9F1F-3492E45B8AEC}">
      <dsp:nvSpPr>
        <dsp:cNvPr id="0" name=""/>
        <dsp:cNvSpPr/>
      </dsp:nvSpPr>
      <dsp:spPr>
        <a:xfrm>
          <a:off x="337537" y="1807513"/>
          <a:ext cx="3139098" cy="1569549"/>
        </a:xfrm>
        <a:prstGeom prst="roundRect">
          <a:avLst>
            <a:gd name="adj" fmla="val 10000"/>
          </a:avLst>
        </a:prstGeom>
        <a:solidFill>
          <a:srgbClr val="E96F28"/>
        </a:solid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t>Prognoza liczby podmiotów gospodarczych w Skierniewicach oraz powiecie skierniewickim</a:t>
          </a:r>
          <a:endParaRPr lang="pl-PL" sz="2100" kern="1200" dirty="0"/>
        </a:p>
      </dsp:txBody>
      <dsp:txXfrm>
        <a:off x="337537" y="1807513"/>
        <a:ext cx="3139098" cy="1569549"/>
      </dsp:txXfrm>
    </dsp:sp>
    <dsp:sp modelId="{BFD0D346-6FE1-4A79-A06D-737ED88C3BCC}">
      <dsp:nvSpPr>
        <dsp:cNvPr id="0" name=""/>
        <dsp:cNvSpPr/>
      </dsp:nvSpPr>
      <dsp:spPr>
        <a:xfrm rot="18289469">
          <a:off x="3005070" y="1662551"/>
          <a:ext cx="2198770" cy="54492"/>
        </a:xfrm>
        <a:custGeom>
          <a:avLst/>
          <a:gdLst/>
          <a:ahLst/>
          <a:cxnLst/>
          <a:rect l="0" t="0" r="0" b="0"/>
          <a:pathLst>
            <a:path>
              <a:moveTo>
                <a:pt x="0" y="27246"/>
              </a:moveTo>
              <a:lnTo>
                <a:pt x="2198770" y="27246"/>
              </a:lnTo>
            </a:path>
          </a:pathLst>
        </a:custGeom>
        <a:noFill/>
        <a:ln w="25400" cap="flat" cmpd="sng" algn="ctr">
          <a:solidFill>
            <a:srgbClr val="E96F2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rot="18289469">
        <a:off x="4049486" y="1634827"/>
        <a:ext cx="109938" cy="109938"/>
      </dsp:txXfrm>
    </dsp:sp>
    <dsp:sp modelId="{F5285090-DFEF-4BA2-AEEB-A2D87B4C8E34}">
      <dsp:nvSpPr>
        <dsp:cNvPr id="0" name=""/>
        <dsp:cNvSpPr/>
      </dsp:nvSpPr>
      <dsp:spPr>
        <a:xfrm>
          <a:off x="4732275" y="2531"/>
          <a:ext cx="3139098" cy="1569549"/>
        </a:xfrm>
        <a:prstGeom prst="roundRect">
          <a:avLst>
            <a:gd name="adj" fmla="val 10000"/>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solidFill>
                <a:schemeClr val="tx1"/>
              </a:solidFill>
            </a:rPr>
            <a:t>działalność związana z zakwaterowaniem i usługami gastronomicznymi</a:t>
          </a:r>
          <a:endParaRPr lang="pl-PL" sz="2100" kern="1200" dirty="0">
            <a:solidFill>
              <a:schemeClr val="tx1"/>
            </a:solidFill>
          </a:endParaRPr>
        </a:p>
      </dsp:txBody>
      <dsp:txXfrm>
        <a:off x="4732275" y="2531"/>
        <a:ext cx="3139098" cy="1569549"/>
      </dsp:txXfrm>
    </dsp:sp>
    <dsp:sp modelId="{79517794-1D34-40B4-9927-5125DB212AEA}">
      <dsp:nvSpPr>
        <dsp:cNvPr id="0" name=""/>
        <dsp:cNvSpPr/>
      </dsp:nvSpPr>
      <dsp:spPr>
        <a:xfrm>
          <a:off x="3476636" y="2565041"/>
          <a:ext cx="1255639" cy="54492"/>
        </a:xfrm>
        <a:custGeom>
          <a:avLst/>
          <a:gdLst/>
          <a:ahLst/>
          <a:cxnLst/>
          <a:rect l="0" t="0" r="0" b="0"/>
          <a:pathLst>
            <a:path>
              <a:moveTo>
                <a:pt x="0" y="27246"/>
              </a:moveTo>
              <a:lnTo>
                <a:pt x="1255639" y="27246"/>
              </a:lnTo>
            </a:path>
          </a:pathLst>
        </a:custGeom>
        <a:noFill/>
        <a:ln w="25400" cap="flat" cmpd="sng" algn="ctr">
          <a:solidFill>
            <a:srgbClr val="E96F2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4073065" y="2560897"/>
        <a:ext cx="62781" cy="62781"/>
      </dsp:txXfrm>
    </dsp:sp>
    <dsp:sp modelId="{FDE1E795-DFF5-4EFB-8367-1F23DB798FF8}">
      <dsp:nvSpPr>
        <dsp:cNvPr id="0" name=""/>
        <dsp:cNvSpPr/>
      </dsp:nvSpPr>
      <dsp:spPr>
        <a:xfrm>
          <a:off x="4732275" y="1807513"/>
          <a:ext cx="3139098" cy="1569549"/>
        </a:xfrm>
        <a:prstGeom prst="roundRect">
          <a:avLst>
            <a:gd name="adj" fmla="val 10000"/>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solidFill>
                <a:schemeClr val="tx1"/>
              </a:solidFill>
            </a:rPr>
            <a:t>opieka zdrowotna i pomoc społeczna</a:t>
          </a:r>
          <a:endParaRPr lang="pl-PL" sz="2100" kern="1200" dirty="0">
            <a:solidFill>
              <a:schemeClr val="tx1"/>
            </a:solidFill>
          </a:endParaRPr>
        </a:p>
      </dsp:txBody>
      <dsp:txXfrm>
        <a:off x="4732275" y="1807513"/>
        <a:ext cx="3139098" cy="1569549"/>
      </dsp:txXfrm>
    </dsp:sp>
    <dsp:sp modelId="{0249BF9C-7BA6-48A7-BACC-35BAEAA63901}">
      <dsp:nvSpPr>
        <dsp:cNvPr id="0" name=""/>
        <dsp:cNvSpPr/>
      </dsp:nvSpPr>
      <dsp:spPr>
        <a:xfrm rot="3310531">
          <a:off x="3005070" y="3467532"/>
          <a:ext cx="2198770" cy="54492"/>
        </a:xfrm>
        <a:custGeom>
          <a:avLst/>
          <a:gdLst/>
          <a:ahLst/>
          <a:cxnLst/>
          <a:rect l="0" t="0" r="0" b="0"/>
          <a:pathLst>
            <a:path>
              <a:moveTo>
                <a:pt x="0" y="27246"/>
              </a:moveTo>
              <a:lnTo>
                <a:pt x="2198770" y="27246"/>
              </a:lnTo>
            </a:path>
          </a:pathLst>
        </a:custGeom>
        <a:noFill/>
        <a:ln w="25400" cap="flat" cmpd="sng" algn="ctr">
          <a:solidFill>
            <a:srgbClr val="E96F28"/>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l-PL" sz="700" kern="1200"/>
        </a:p>
      </dsp:txBody>
      <dsp:txXfrm rot="3310531">
        <a:off x="4049486" y="3439809"/>
        <a:ext cx="109938" cy="109938"/>
      </dsp:txXfrm>
    </dsp:sp>
    <dsp:sp modelId="{ECB9467C-9687-48F3-B8A6-800BF58C3499}">
      <dsp:nvSpPr>
        <dsp:cNvPr id="0" name=""/>
        <dsp:cNvSpPr/>
      </dsp:nvSpPr>
      <dsp:spPr>
        <a:xfrm>
          <a:off x="4732275" y="3612495"/>
          <a:ext cx="3139098" cy="1569549"/>
        </a:xfrm>
        <a:prstGeom prst="roundRect">
          <a:avLst>
            <a:gd name="adj" fmla="val 10000"/>
          </a:avLst>
        </a:prstGeom>
        <a:noFill/>
        <a:ln w="25400" cap="flat" cmpd="sng" algn="ctr">
          <a:solidFill>
            <a:srgbClr val="E96F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pl-PL" sz="2100" kern="1200" dirty="0" smtClean="0">
              <a:solidFill>
                <a:schemeClr val="tx1"/>
              </a:solidFill>
            </a:rPr>
            <a:t>działalność związana z kulturą, rozrywką i rekreacją.</a:t>
          </a:r>
          <a:endParaRPr lang="pl-PL" sz="2100" kern="1200" dirty="0">
            <a:solidFill>
              <a:schemeClr val="tx1"/>
            </a:solidFill>
          </a:endParaRPr>
        </a:p>
      </dsp:txBody>
      <dsp:txXfrm>
        <a:off x="4732275" y="3612495"/>
        <a:ext cx="3139098" cy="156954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F5B08-8519-455A-B31E-6903E1AB34FA}">
      <dsp:nvSpPr>
        <dsp:cNvPr id="0" name=""/>
        <dsp:cNvSpPr/>
      </dsp:nvSpPr>
      <dsp:spPr>
        <a:xfrm>
          <a:off x="1537" y="1537070"/>
          <a:ext cx="2038427" cy="2038427"/>
        </a:xfrm>
        <a:prstGeom prst="ellipse">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err="1" smtClean="0">
              <a:latin typeface="Calibri" pitchFamily="34" charset="0"/>
              <a:cs typeface="Calibri" pitchFamily="34" charset="0"/>
            </a:rPr>
            <a:t>Region-stat</a:t>
          </a:r>
          <a:r>
            <a:rPr lang="pl-PL" sz="1800" kern="1200" dirty="0" smtClean="0">
              <a:latin typeface="Calibri" pitchFamily="34" charset="0"/>
              <a:cs typeface="Calibri" pitchFamily="34" charset="0"/>
            </a:rPr>
            <a:t>®</a:t>
          </a:r>
          <a:endParaRPr lang="pl-PL" sz="1800" kern="1200" dirty="0"/>
        </a:p>
      </dsp:txBody>
      <dsp:txXfrm>
        <a:off x="1537" y="1537070"/>
        <a:ext cx="2038427" cy="2038427"/>
      </dsp:txXfrm>
    </dsp:sp>
    <dsp:sp modelId="{2440ED29-4864-44AE-BD63-23B31A117CCB}">
      <dsp:nvSpPr>
        <dsp:cNvPr id="0" name=""/>
        <dsp:cNvSpPr/>
      </dsp:nvSpPr>
      <dsp:spPr>
        <a:xfrm>
          <a:off x="2205485" y="1965139"/>
          <a:ext cx="1182288" cy="1182288"/>
        </a:xfrm>
        <a:prstGeom prst="mathPlus">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2205485" y="1965139"/>
        <a:ext cx="1182288" cy="1182288"/>
      </dsp:txXfrm>
    </dsp:sp>
    <dsp:sp modelId="{4A66F451-5404-4840-98CE-D0BB9525254A}">
      <dsp:nvSpPr>
        <dsp:cNvPr id="0" name=""/>
        <dsp:cNvSpPr/>
      </dsp:nvSpPr>
      <dsp:spPr>
        <a:xfrm>
          <a:off x="3553294" y="1537070"/>
          <a:ext cx="2038427" cy="2038427"/>
        </a:xfrm>
        <a:prstGeom prst="ellipse">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t>Korekty eksperckie</a:t>
          </a:r>
          <a:endParaRPr lang="pl-PL" sz="1800" kern="1200" dirty="0"/>
        </a:p>
      </dsp:txBody>
      <dsp:txXfrm>
        <a:off x="3553294" y="1537070"/>
        <a:ext cx="2038427" cy="2038427"/>
      </dsp:txXfrm>
    </dsp:sp>
    <dsp:sp modelId="{DC53923E-A3A4-4014-8C50-4B59030D0260}">
      <dsp:nvSpPr>
        <dsp:cNvPr id="0" name=""/>
        <dsp:cNvSpPr/>
      </dsp:nvSpPr>
      <dsp:spPr>
        <a:xfrm>
          <a:off x="5757242" y="1965139"/>
          <a:ext cx="1182288" cy="1182288"/>
        </a:xfrm>
        <a:prstGeom prst="mathEqual">
          <a:avLst/>
        </a:prstGeom>
        <a:solidFill>
          <a:srgbClr val="E96F28">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5757242" y="1965139"/>
        <a:ext cx="1182288" cy="1182288"/>
      </dsp:txXfrm>
    </dsp:sp>
    <dsp:sp modelId="{3E77BA5A-202C-4561-9BB7-B52BB40319A8}">
      <dsp:nvSpPr>
        <dsp:cNvPr id="0" name=""/>
        <dsp:cNvSpPr/>
      </dsp:nvSpPr>
      <dsp:spPr>
        <a:xfrm>
          <a:off x="7105050" y="1537070"/>
          <a:ext cx="2038427" cy="2038427"/>
        </a:xfrm>
        <a:prstGeom prst="ellipse">
          <a:avLst/>
        </a:prstGeom>
        <a:solidFill>
          <a:srgbClr val="E96F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l-PL" sz="1800" kern="1200" dirty="0" smtClean="0"/>
            <a:t>Prognoza liczby podmiotów gospodarczych</a:t>
          </a:r>
          <a:endParaRPr lang="pl-PL" sz="1800" kern="1200" dirty="0"/>
        </a:p>
      </dsp:txBody>
      <dsp:txXfrm>
        <a:off x="7105050" y="1537070"/>
        <a:ext cx="2038427" cy="20384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625080" y="548680"/>
            <a:ext cx="7936432" cy="1152128"/>
          </a:xfrm>
          <a:ln>
            <a:solidFill>
              <a:schemeClr val="accent1"/>
            </a:solidFill>
          </a:ln>
        </p:spPr>
        <p:txBody>
          <a:bodyPr>
            <a:normAutofit/>
          </a:bodyPr>
          <a:lstStyle>
            <a:lvl1pPr algn="r">
              <a:defRPr sz="3200" b="1"/>
            </a:lvl1pPr>
          </a:lstStyle>
          <a:p>
            <a:r>
              <a:rPr lang="pl-PL" dirty="0" smtClean="0"/>
              <a:t>Kliknij, aby edytować styl wzorca tytułu</a:t>
            </a:r>
            <a:endParaRPr lang="pl-PL" dirty="0"/>
          </a:p>
        </p:txBody>
      </p:sp>
      <p:sp>
        <p:nvSpPr>
          <p:cNvPr id="3" name="Podtytuł 2"/>
          <p:cNvSpPr>
            <a:spLocks noGrp="1"/>
          </p:cNvSpPr>
          <p:nvPr>
            <p:ph type="subTitle" idx="1"/>
          </p:nvPr>
        </p:nvSpPr>
        <p:spPr>
          <a:xfrm>
            <a:off x="3152800" y="1844824"/>
            <a:ext cx="6408712" cy="1752600"/>
          </a:xfrm>
        </p:spPr>
        <p:txBody>
          <a:bodyPr>
            <a:normAutofit/>
          </a:bodyPr>
          <a:lstStyle>
            <a:lvl1pPr marL="0" indent="0" algn="r">
              <a:buNone/>
              <a:defRPr sz="2400" b="1">
                <a:solidFill>
                  <a:srgbClr val="8F8F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cxnSp>
        <p:nvCxnSpPr>
          <p:cNvPr id="8" name="Łącznik prosty 7"/>
          <p:cNvCxnSpPr/>
          <p:nvPr userDrawn="1"/>
        </p:nvCxnSpPr>
        <p:spPr>
          <a:xfrm>
            <a:off x="3369552" y="1628800"/>
            <a:ext cx="6552000" cy="0"/>
          </a:xfrm>
          <a:prstGeom prst="line">
            <a:avLst/>
          </a:prstGeom>
          <a:ln w="38100">
            <a:solidFill>
              <a:srgbClr val="E96F28"/>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Pust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
        <p:nvSpPr>
          <p:cNvPr id="3" name="Symbol zastępczy stopki 5"/>
          <p:cNvSpPr>
            <a:spLocks noGrp="1"/>
          </p:cNvSpPr>
          <p:nvPr>
            <p:ph type="ftr" sz="quarter" idx="11"/>
          </p:nvPr>
        </p:nvSpPr>
        <p:spPr>
          <a:xfrm>
            <a:off x="5817096" y="6381328"/>
            <a:ext cx="4104456" cy="332656"/>
          </a:xfrm>
        </p:spPr>
        <p:txBody>
          <a:bodyPr/>
          <a:lstStyle/>
          <a:p>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95300" y="273050"/>
            <a:ext cx="6401916" cy="779686"/>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872971" y="1196752"/>
            <a:ext cx="5537729" cy="49294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tekstu 3"/>
          <p:cNvSpPr>
            <a:spLocks noGrp="1"/>
          </p:cNvSpPr>
          <p:nvPr>
            <p:ph type="body" sz="half" idx="2"/>
          </p:nvPr>
        </p:nvSpPr>
        <p:spPr>
          <a:xfrm>
            <a:off x="495300" y="1196753"/>
            <a:ext cx="3259006" cy="47525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04528" y="4653136"/>
            <a:ext cx="6336704" cy="566738"/>
          </a:xfrm>
        </p:spPr>
        <p:txBody>
          <a:bodyPr anchor="b"/>
          <a:lstStyle>
            <a:lvl1pPr algn="l">
              <a:defRPr sz="2000" b="1"/>
            </a:lvl1pPr>
          </a:lstStyle>
          <a:p>
            <a:r>
              <a:rPr lang="pl-PL" dirty="0" smtClean="0"/>
              <a:t>Kliknij, aby edytować styl wzorca tytułu</a:t>
            </a:r>
            <a:endParaRPr lang="pl-PL" dirty="0"/>
          </a:p>
        </p:txBody>
      </p:sp>
      <p:sp>
        <p:nvSpPr>
          <p:cNvPr id="3" name="Symbol zastępczy obrazu 2"/>
          <p:cNvSpPr>
            <a:spLocks noGrp="1"/>
          </p:cNvSpPr>
          <p:nvPr>
            <p:ph type="pic" idx="1"/>
          </p:nvPr>
        </p:nvSpPr>
        <p:spPr>
          <a:xfrm>
            <a:off x="704528" y="476672"/>
            <a:ext cx="633670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704528" y="5373216"/>
            <a:ext cx="8496944"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488504" y="332656"/>
            <a:ext cx="8352928" cy="792088"/>
          </a:xfrm>
        </p:spPr>
        <p:txBody>
          <a:bodyPr/>
          <a:lstStyle/>
          <a:p>
            <a:r>
              <a:rPr lang="pl-PL" dirty="0" smtClean="0"/>
              <a:t>Kliknij, aby edytować styl wzorca tytułu</a:t>
            </a:r>
            <a:endParaRPr lang="pl-PL" dirty="0"/>
          </a:p>
        </p:txBody>
      </p:sp>
      <p:sp>
        <p:nvSpPr>
          <p:cNvPr id="3" name="Symbol zastępczy tytułu pionowego 2"/>
          <p:cNvSpPr>
            <a:spLocks noGrp="1"/>
          </p:cNvSpPr>
          <p:nvPr>
            <p:ph type="body" orient="vert" idx="1"/>
          </p:nvPr>
        </p:nvSpPr>
        <p:spPr>
          <a:xfrm>
            <a:off x="495300" y="1340769"/>
            <a:ext cx="7554044" cy="4785396"/>
          </a:xfrm>
        </p:spPr>
        <p:txBody>
          <a:bodyPr vert="eaVert"/>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95300" y="274638"/>
            <a:ext cx="8490148" cy="778098"/>
          </a:xfrm>
        </p:spPr>
        <p:txBody>
          <a:bodyPr>
            <a:normAutofit/>
          </a:bodyPr>
          <a:lstStyle>
            <a:lvl1pPr>
              <a:defRPr sz="2800" b="1"/>
            </a:lvl1pPr>
          </a:lstStyle>
          <a:p>
            <a:r>
              <a:rPr lang="pl-PL" dirty="0" smtClean="0"/>
              <a:t>Kliknij, aby edytować styl wzorca tytułu</a:t>
            </a:r>
            <a:endParaRPr lang="pl-PL" dirty="0"/>
          </a:p>
        </p:txBody>
      </p:sp>
      <p:sp>
        <p:nvSpPr>
          <p:cNvPr id="3" name="Symbol zastępczy zawartości 2"/>
          <p:cNvSpPr>
            <a:spLocks noGrp="1"/>
          </p:cNvSpPr>
          <p:nvPr>
            <p:ph idx="1"/>
          </p:nvPr>
        </p:nvSpPr>
        <p:spPr>
          <a:xfrm>
            <a:off x="495300" y="1268761"/>
            <a:ext cx="8915400" cy="4680520"/>
          </a:xfrm>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lvl1pPr>
              <a:defRPr sz="1200"/>
            </a:lvl1p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506" y="3363069"/>
            <a:ext cx="7482862"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82506" y="1862881"/>
            <a:ext cx="74828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88504" y="332656"/>
            <a:ext cx="8640960" cy="792088"/>
          </a:xfrm>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95300" y="1340769"/>
            <a:ext cx="4169668" cy="4608512"/>
          </a:xfrm>
        </p:spPr>
        <p:txBody>
          <a:bodyPr/>
          <a:lstStyle>
            <a:lvl1pPr>
              <a:defRPr sz="2800"/>
            </a:lvl1pPr>
            <a:lvl2pPr>
              <a:defRPr sz="2400"/>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zawartości 3"/>
          <p:cNvSpPr>
            <a:spLocks noGrp="1"/>
          </p:cNvSpPr>
          <p:nvPr>
            <p:ph sz="half" idx="2"/>
          </p:nvPr>
        </p:nvSpPr>
        <p:spPr>
          <a:xfrm>
            <a:off x="5035550" y="1340769"/>
            <a:ext cx="4165922" cy="4608512"/>
          </a:xfrm>
        </p:spPr>
        <p:txBody>
          <a:bodyPr/>
          <a:lstStyle>
            <a:lvl1pPr>
              <a:defRPr sz="2800"/>
            </a:lvl1pPr>
            <a:lvl2pPr>
              <a:defRPr sz="2400"/>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11"/>
          </p:nvPr>
        </p:nvSpPr>
        <p:spPr>
          <a:xfrm>
            <a:off x="5817096" y="6336704"/>
            <a:ext cx="4104456" cy="332656"/>
          </a:xfrm>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95300" y="1340768"/>
            <a:ext cx="409766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495300" y="1988840"/>
            <a:ext cx="4097660"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736976" y="1340768"/>
            <a:ext cx="4104456"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4736976" y="1988840"/>
            <a:ext cx="409735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Pust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Pust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88504" y="332656"/>
            <a:ext cx="8915400" cy="792088"/>
          </a:xfrm>
          <a:prstGeom prst="rect">
            <a:avLst/>
          </a:prstGeom>
        </p:spPr>
        <p:txBody>
          <a:bodyPr vert="horz" lIns="91440" tIns="45720" rIns="91440" bIns="45720" rtlCol="0" anchor="ctr">
            <a:normAutofit/>
          </a:bodyPr>
          <a:lstStyle/>
          <a:p>
            <a:r>
              <a:rPr lang="pl-PL" dirty="0" smtClean="0"/>
              <a:t>Kliknij, aby edytować styl wzorca tytułu</a:t>
            </a:r>
            <a:endParaRPr lang="pl-PL" dirty="0"/>
          </a:p>
        </p:txBody>
      </p:sp>
      <p:sp>
        <p:nvSpPr>
          <p:cNvPr id="3" name="Symbol zastępczy tekstu 2"/>
          <p:cNvSpPr>
            <a:spLocks noGrp="1"/>
          </p:cNvSpPr>
          <p:nvPr>
            <p:ph type="body" idx="1"/>
          </p:nvPr>
        </p:nvSpPr>
        <p:spPr>
          <a:xfrm>
            <a:off x="495300" y="1340769"/>
            <a:ext cx="8915400" cy="4608511"/>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stopki 4"/>
          <p:cNvSpPr>
            <a:spLocks noGrp="1"/>
          </p:cNvSpPr>
          <p:nvPr>
            <p:ph type="ftr" sz="quarter" idx="3"/>
          </p:nvPr>
        </p:nvSpPr>
        <p:spPr>
          <a:xfrm>
            <a:off x="5817096" y="6381328"/>
            <a:ext cx="4104456" cy="332656"/>
          </a:xfrm>
          <a:prstGeom prst="rect">
            <a:avLst/>
          </a:prstGeom>
          <a:solidFill>
            <a:srgbClr val="E96F28"/>
          </a:solidFill>
        </p:spPr>
        <p:txBody>
          <a:bodyPr vert="horz" lIns="91440" tIns="45720" rIns="91440" bIns="45720" rtlCol="0" anchor="ctr"/>
          <a:lstStyle>
            <a:lvl1pPr algn="ctr">
              <a:defRPr sz="1200" b="1">
                <a:solidFill>
                  <a:schemeClr val="bg1"/>
                </a:solidFill>
              </a:defRPr>
            </a:lvl1pPr>
          </a:lstStyle>
          <a:p>
            <a:endParaRPr lang="pl-PL"/>
          </a:p>
        </p:txBody>
      </p:sp>
      <p:sp>
        <p:nvSpPr>
          <p:cNvPr id="6" name="Symbol zastępczy numeru slajdu 5"/>
          <p:cNvSpPr>
            <a:spLocks noGrp="1"/>
          </p:cNvSpPr>
          <p:nvPr>
            <p:ph type="sldNum" sz="quarter" idx="4"/>
          </p:nvPr>
        </p:nvSpPr>
        <p:spPr>
          <a:xfrm>
            <a:off x="9266336" y="116632"/>
            <a:ext cx="511200" cy="365125"/>
          </a:xfrm>
          <a:prstGeom prst="rect">
            <a:avLst/>
          </a:prstGeom>
        </p:spPr>
        <p:txBody>
          <a:bodyPr vert="horz" lIns="91440" tIns="45720" rIns="91440" bIns="45720" rtlCol="0" anchor="ctr"/>
          <a:lstStyle>
            <a:lvl1pPr algn="r">
              <a:defRPr sz="1200" b="1">
                <a:solidFill>
                  <a:srgbClr val="8F8FAA"/>
                </a:solidFill>
              </a:defRPr>
            </a:lvl1pPr>
          </a:lstStyle>
          <a:p>
            <a:fld id="{AFE43319-91F3-400F-B346-D4FB7AA725E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60" r:id="rId9"/>
    <p:sldLayoutId id="2147483661" r:id="rId10"/>
    <p:sldLayoutId id="2147483656" r:id="rId11"/>
    <p:sldLayoutId id="2147483657" r:id="rId12"/>
    <p:sldLayoutId id="2147483658" r:id="rId13"/>
  </p:sldLayoutIdLst>
  <p:txStyles>
    <p:titleStyle>
      <a:lvl1pPr algn="l" defTabSz="914400" rtl="0" eaLnBrk="1" latinLnBrk="0" hangingPunct="1">
        <a:spcBef>
          <a:spcPct val="0"/>
        </a:spcBef>
        <a:buNone/>
        <a:defRPr sz="2800" b="1" kern="1200">
          <a:solidFill>
            <a:srgbClr val="E96F28"/>
          </a:solidFill>
          <a:latin typeface="+mj-lt"/>
          <a:ea typeface="+mj-ea"/>
          <a:cs typeface="+mj-cs"/>
        </a:defRPr>
      </a:lvl1pPr>
    </p:titleStyle>
    <p:bodyStyle>
      <a:lvl1pPr marL="342900" indent="-342900" algn="l" defTabSz="914400" rtl="0" eaLnBrk="1" latinLnBrk="0" hangingPunct="1">
        <a:spcBef>
          <a:spcPct val="20000"/>
        </a:spcBef>
        <a:buClr>
          <a:srgbClr val="E96F28"/>
        </a:buClr>
        <a:buSzPct val="70000"/>
        <a:buFontTx/>
        <a:buBlip>
          <a:blip r:embed="rId16"/>
        </a:buBlip>
        <a:defRPr sz="3200" kern="1200">
          <a:solidFill>
            <a:schemeClr val="tx1"/>
          </a:solidFill>
          <a:latin typeface="+mn-lt"/>
          <a:ea typeface="+mn-ea"/>
          <a:cs typeface="+mn-cs"/>
        </a:defRPr>
      </a:lvl1pPr>
      <a:lvl2pPr marL="742950" indent="-285750" algn="l" defTabSz="914400" rtl="0" eaLnBrk="1" latinLnBrk="0" hangingPunct="1">
        <a:spcBef>
          <a:spcPct val="20000"/>
        </a:spcBef>
        <a:buSzPct val="60000"/>
        <a:buFontTx/>
        <a:buBlip>
          <a:blip r:embed="rId17"/>
        </a:buBlip>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F8FAA"/>
        </a:buClr>
        <a:buSzPct val="60000"/>
        <a:buFontTx/>
        <a:buBlip>
          <a:blip r:embed="rId18"/>
        </a:buBlip>
        <a:defRPr sz="24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SzPct val="60000"/>
        <a:buFont typeface="Courier New" pitchFamily="49" charset="0"/>
        <a:buChar char="o"/>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7.jpe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ole tekstowe 5"/>
          <p:cNvSpPr txBox="1"/>
          <p:nvPr/>
        </p:nvSpPr>
        <p:spPr>
          <a:xfrm>
            <a:off x="2720752" y="404664"/>
            <a:ext cx="6984776" cy="1246495"/>
          </a:xfrm>
          <a:prstGeom prst="rect">
            <a:avLst/>
          </a:prstGeom>
          <a:noFill/>
        </p:spPr>
        <p:txBody>
          <a:bodyPr wrap="square" rtlCol="0">
            <a:spAutoFit/>
          </a:bodyPr>
          <a:lstStyle/>
          <a:p>
            <a:pPr algn="ctr"/>
            <a:r>
              <a:rPr lang="pl-PL" sz="2500" b="1" dirty="0" smtClean="0">
                <a:solidFill>
                  <a:srgbClr val="E96F28"/>
                </a:solidFill>
              </a:rPr>
              <a:t>Ekspertyza w zakresie wpływu </a:t>
            </a:r>
            <a:br>
              <a:rPr lang="pl-PL" sz="2500" b="1" dirty="0" smtClean="0">
                <a:solidFill>
                  <a:srgbClr val="E96F28"/>
                </a:solidFill>
              </a:rPr>
            </a:br>
            <a:r>
              <a:rPr lang="pl-PL" sz="2500" b="1" dirty="0" smtClean="0">
                <a:solidFill>
                  <a:srgbClr val="E96F28"/>
                </a:solidFill>
              </a:rPr>
              <a:t>utworzenia uzdrowiska w Skierniewicach na </a:t>
            </a:r>
            <a:br>
              <a:rPr lang="pl-PL" sz="2500" b="1" dirty="0" smtClean="0">
                <a:solidFill>
                  <a:srgbClr val="E96F28"/>
                </a:solidFill>
              </a:rPr>
            </a:br>
            <a:r>
              <a:rPr lang="pl-PL" sz="2500" b="1" dirty="0" smtClean="0">
                <a:solidFill>
                  <a:srgbClr val="E96F28"/>
                </a:solidFill>
              </a:rPr>
              <a:t>lokalny rynek pracy</a:t>
            </a:r>
            <a:endParaRPr lang="pl-PL" sz="2500" b="1" dirty="0">
              <a:solidFill>
                <a:srgbClr val="E96F28"/>
              </a:solidFill>
            </a:endParaRPr>
          </a:p>
        </p:txBody>
      </p:sp>
      <p:pic>
        <p:nvPicPr>
          <p:cNvPr id="2050" name="Picture 2" descr="C:\Users\bso\Desktop\logo pu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84703" y="5949280"/>
            <a:ext cx="1520825" cy="792163"/>
          </a:xfrm>
          <a:prstGeom prst="rect">
            <a:avLst/>
          </a:prstGeom>
          <a:noFill/>
          <a:ln>
            <a:noFill/>
          </a:ln>
        </p:spPr>
      </p:pic>
      <p:pic>
        <p:nvPicPr>
          <p:cNvPr id="2051" name="Picture 3" descr="C:\Users\bso\Desktop\514px-POL_Skierniewice_COA_svg.png"/>
          <p:cNvPicPr>
            <a:picLocks noChangeAspect="1" noChangeArrowheads="1"/>
          </p:cNvPicPr>
          <p:nvPr/>
        </p:nvPicPr>
        <p:blipFill>
          <a:blip r:embed="rId4" cstate="print"/>
          <a:srcRect/>
          <a:stretch>
            <a:fillRect/>
          </a:stretch>
        </p:blipFill>
        <p:spPr bwMode="auto">
          <a:xfrm>
            <a:off x="7046329" y="5883751"/>
            <a:ext cx="720080" cy="8405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Mocne strony rynku pracy w Skierniewicach oraz </a:t>
            </a:r>
            <a:br>
              <a:rPr lang="pl-PL" dirty="0" smtClean="0"/>
            </a:br>
            <a:r>
              <a:rPr lang="pl-PL" dirty="0" smtClean="0"/>
              <a:t>powiecie skierniewickim</a:t>
            </a:r>
            <a:endParaRPr lang="pl-PL" dirty="0"/>
          </a:p>
        </p:txBody>
      </p:sp>
      <p:sp>
        <p:nvSpPr>
          <p:cNvPr id="3" name="pole tekstowe 2"/>
          <p:cNvSpPr txBox="1"/>
          <p:nvPr/>
        </p:nvSpPr>
        <p:spPr>
          <a:xfrm>
            <a:off x="488504" y="1196752"/>
            <a:ext cx="8136904" cy="5570756"/>
          </a:xfrm>
          <a:prstGeom prst="rect">
            <a:avLst/>
          </a:prstGeom>
          <a:noFill/>
        </p:spPr>
        <p:txBody>
          <a:bodyPr wrap="square" rtlCol="0">
            <a:spAutoFit/>
          </a:bodyPr>
          <a:lstStyle/>
          <a:p>
            <a:pPr marL="342900" lvl="0" indent="-342900">
              <a:buClr>
                <a:srgbClr val="E96F28"/>
              </a:buClr>
              <a:buFont typeface="+mj-lt"/>
              <a:buAutoNum type="arabicPeriod"/>
            </a:pPr>
            <a:r>
              <a:rPr lang="pl-PL" sz="1600" dirty="0" smtClean="0"/>
              <a:t>zdecydowanie niższa stopa bezrobocia rejestrowanego w porównaniu ze średnią </a:t>
            </a:r>
            <a:br>
              <a:rPr lang="pl-PL" sz="1600" dirty="0" smtClean="0"/>
            </a:br>
            <a:r>
              <a:rPr lang="pl-PL" sz="1600" dirty="0" smtClean="0"/>
              <a:t>dla Polski i województwa łódzkiego,</a:t>
            </a:r>
          </a:p>
          <a:p>
            <a:pPr marL="342900" lvl="0" indent="-342900">
              <a:buClr>
                <a:srgbClr val="E96F28"/>
              </a:buClr>
              <a:buFont typeface="+mj-lt"/>
              <a:buAutoNum type="arabicPeriod"/>
            </a:pPr>
            <a:r>
              <a:rPr lang="pl-PL" sz="1600" dirty="0" smtClean="0"/>
              <a:t>systematyczny przyrost liczby pracujących,</a:t>
            </a:r>
          </a:p>
          <a:p>
            <a:pPr marL="342900" lvl="0" indent="-342900">
              <a:buClr>
                <a:srgbClr val="E96F28"/>
              </a:buClr>
              <a:buFont typeface="+mj-lt"/>
              <a:buAutoNum type="arabicPeriod"/>
            </a:pPr>
            <a:r>
              <a:rPr lang="pl-PL" sz="1600" dirty="0" smtClean="0"/>
              <a:t>systematyczny przyrost przeciętnych miesięcznych wynagrodzeń brutto,</a:t>
            </a:r>
          </a:p>
          <a:p>
            <a:pPr marL="342900" lvl="0" indent="-342900">
              <a:buClr>
                <a:srgbClr val="E96F28"/>
              </a:buClr>
              <a:buFont typeface="+mj-lt"/>
              <a:buAutoNum type="arabicPeriod"/>
            </a:pPr>
            <a:r>
              <a:rPr lang="pl-PL" sz="1600" dirty="0" smtClean="0"/>
              <a:t>systematyczny wzrost liczby podmiotów gospodarczych,</a:t>
            </a:r>
          </a:p>
          <a:p>
            <a:pPr marL="342900" lvl="0" indent="-342900">
              <a:buClr>
                <a:srgbClr val="E96F28"/>
              </a:buClr>
              <a:buFont typeface="+mj-lt"/>
              <a:buAutoNum type="arabicPeriod"/>
            </a:pPr>
            <a:r>
              <a:rPr lang="pl-PL" sz="1600" dirty="0" smtClean="0"/>
              <a:t>wyższy niż przeciętnie w kraju odsetek ludności </a:t>
            </a:r>
            <a:r>
              <a:rPr lang="pl-PL" sz="1600" dirty="0"/>
              <a:t>z </a:t>
            </a:r>
            <a:r>
              <a:rPr lang="pl-PL" sz="1600" dirty="0" smtClean="0"/>
              <a:t>wykształceniem wyższym i średnim, podnoszący jakość rynku pracy,</a:t>
            </a:r>
          </a:p>
          <a:p>
            <a:pPr marL="342900" lvl="0" indent="-342900">
              <a:buClr>
                <a:srgbClr val="E96F28"/>
              </a:buClr>
              <a:buFont typeface="+mj-lt"/>
              <a:buAutoNum type="arabicPeriod"/>
            </a:pPr>
            <a:r>
              <a:rPr lang="pl-PL" sz="1600" dirty="0" smtClean="0"/>
              <a:t>wzrastające zapotrzebowanie wśród młodzieży na zdobywanie wiedzy i podnoszenie kwalifikacji zawodowych, czego wyrazem jest wzrost liczby uczniów w liceach ogólnokształcących i średnich szkołach technicznych oraz spadek liczby uczniów </a:t>
            </a:r>
            <a:br>
              <a:rPr lang="pl-PL" sz="1600" dirty="0" smtClean="0"/>
            </a:br>
            <a:r>
              <a:rPr lang="pl-PL" sz="1600" dirty="0" smtClean="0"/>
              <a:t>w zasadniczych szkołach zawodowych,</a:t>
            </a:r>
          </a:p>
          <a:p>
            <a:pPr marL="342900" lvl="0" indent="-342900">
              <a:buClr>
                <a:srgbClr val="E96F28"/>
              </a:buClr>
              <a:buFont typeface="+mj-lt"/>
              <a:buAutoNum type="arabicPeriod"/>
            </a:pPr>
            <a:r>
              <a:rPr lang="pl-PL" sz="1600" dirty="0" smtClean="0"/>
              <a:t>różnorodność oferty edukacyjnej w szkołach średnich,</a:t>
            </a:r>
          </a:p>
          <a:p>
            <a:pPr marL="342900" lvl="0" indent="-342900">
              <a:buClr>
                <a:srgbClr val="E96F28"/>
              </a:buClr>
              <a:buFont typeface="+mj-lt"/>
              <a:buAutoNum type="arabicPeriod"/>
            </a:pPr>
            <a:r>
              <a:rPr lang="pl-PL" sz="1600" dirty="0" smtClean="0"/>
              <a:t>dostępność szkolnictwa wyższego,</a:t>
            </a:r>
          </a:p>
          <a:p>
            <a:pPr marL="342900" lvl="0" indent="-342900">
              <a:buClr>
                <a:srgbClr val="E96F28"/>
              </a:buClr>
              <a:buFont typeface="+mj-lt"/>
              <a:buAutoNum type="arabicPeriod"/>
            </a:pPr>
            <a:r>
              <a:rPr lang="pl-PL" sz="1600" dirty="0" smtClean="0"/>
              <a:t>duże nakłady finansowe na edukację,</a:t>
            </a:r>
          </a:p>
          <a:p>
            <a:pPr marL="342900" lvl="0" indent="-342900">
              <a:buClr>
                <a:srgbClr val="E96F28"/>
              </a:buClr>
              <a:buFont typeface="+mj-lt"/>
              <a:buAutoNum type="arabicPeriod"/>
            </a:pPr>
            <a:r>
              <a:rPr lang="pl-PL" sz="1600" dirty="0" smtClean="0"/>
              <a:t>dodatni przyrost naturalny w Skierniewicach,</a:t>
            </a:r>
          </a:p>
          <a:p>
            <a:pPr marL="342900" lvl="0" indent="-342900">
              <a:buClr>
                <a:srgbClr val="E96F28"/>
              </a:buClr>
              <a:buFont typeface="+mj-lt"/>
              <a:buAutoNum type="arabicPeriod"/>
            </a:pPr>
            <a:r>
              <a:rPr lang="pl-PL" sz="1600" dirty="0" smtClean="0"/>
              <a:t>położenie pomiędzy dwoma dużymi ośrodkami akademickimi: warszawskim i łódzkim – napływ wysoko wykwalifikowanej kadry,</a:t>
            </a:r>
          </a:p>
          <a:p>
            <a:pPr marL="342900" lvl="0" indent="-342900">
              <a:buClr>
                <a:srgbClr val="E96F28"/>
              </a:buClr>
              <a:buFont typeface="+mj-lt"/>
              <a:buAutoNum type="arabicPeriod"/>
            </a:pPr>
            <a:r>
              <a:rPr lang="pl-PL" sz="1600" dirty="0" smtClean="0"/>
              <a:t>nowe miejsca pracy związane z powstającą fabryką mebli tapicerowanych firmy </a:t>
            </a:r>
            <a:r>
              <a:rPr lang="pl-PL" sz="1600" dirty="0" err="1" smtClean="0"/>
              <a:t>Poldem</a:t>
            </a:r>
            <a:r>
              <a:rPr lang="pl-PL" sz="1600" dirty="0" smtClean="0"/>
              <a:t>, a także z </a:t>
            </a:r>
            <a:r>
              <a:rPr lang="pl-PL" sz="1600" dirty="0" err="1" smtClean="0"/>
              <a:t>McDonald’s</a:t>
            </a:r>
            <a:r>
              <a:rPr lang="pl-PL" sz="1600" dirty="0" smtClean="0"/>
              <a:t>, </a:t>
            </a:r>
            <a:r>
              <a:rPr lang="pl-PL" sz="1600" dirty="0" err="1" smtClean="0"/>
              <a:t>Topsil</a:t>
            </a:r>
            <a:r>
              <a:rPr lang="pl-PL" sz="1600" dirty="0" smtClean="0"/>
              <a:t> Global Sp. z o.o.,</a:t>
            </a:r>
          </a:p>
          <a:p>
            <a:pPr marL="342900" lvl="0" indent="-342900">
              <a:buClr>
                <a:srgbClr val="E96F28"/>
              </a:buClr>
              <a:buFont typeface="+mj-lt"/>
              <a:buAutoNum type="arabicPeriod"/>
            </a:pPr>
            <a:r>
              <a:rPr lang="pl-PL" sz="1600" dirty="0" smtClean="0"/>
              <a:t>dodatnie saldo migracji w powiecie skierniewickim.</a:t>
            </a:r>
          </a:p>
          <a:p>
            <a:pPr lvl="0"/>
            <a:endParaRPr lang="pl-PL" dirty="0" smtClean="0"/>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Słabe strony rynku pracy w Skierniewicach oraz powiecie skierniewickim</a:t>
            </a:r>
            <a:endParaRPr lang="pl-PL" dirty="0"/>
          </a:p>
        </p:txBody>
      </p:sp>
      <p:sp>
        <p:nvSpPr>
          <p:cNvPr id="3" name="pole tekstowe 2"/>
          <p:cNvSpPr txBox="1"/>
          <p:nvPr/>
        </p:nvSpPr>
        <p:spPr>
          <a:xfrm>
            <a:off x="416496" y="1196752"/>
            <a:ext cx="8208912" cy="5047536"/>
          </a:xfrm>
          <a:prstGeom prst="rect">
            <a:avLst/>
          </a:prstGeom>
          <a:noFill/>
        </p:spPr>
        <p:txBody>
          <a:bodyPr wrap="square" rtlCol="0">
            <a:spAutoFit/>
          </a:bodyPr>
          <a:lstStyle/>
          <a:p>
            <a:pPr marL="342900" lvl="0" indent="-342900">
              <a:buClr>
                <a:srgbClr val="E96F28"/>
              </a:buClr>
              <a:buFont typeface="+mj-lt"/>
              <a:buAutoNum type="arabicPeriod"/>
            </a:pPr>
            <a:r>
              <a:rPr lang="pl-PL" sz="1600" dirty="0" smtClean="0"/>
              <a:t>systematyczny przyrost liczby bezrobotnych ,</a:t>
            </a:r>
          </a:p>
          <a:p>
            <a:pPr marL="342900" lvl="0" indent="-342900">
              <a:buClr>
                <a:srgbClr val="E96F28"/>
              </a:buClr>
              <a:buFont typeface="+mj-lt"/>
              <a:buAutoNum type="arabicPeriod"/>
            </a:pPr>
            <a:r>
              <a:rPr lang="pl-PL" sz="1600" dirty="0" smtClean="0"/>
              <a:t>od 2008 roku systematyczny wzrost stopy bezrobocia,</a:t>
            </a:r>
          </a:p>
          <a:p>
            <a:pPr marL="342900" lvl="0" indent="-342900">
              <a:buClr>
                <a:srgbClr val="E96F28"/>
              </a:buClr>
              <a:buFont typeface="+mj-lt"/>
              <a:buAutoNum type="arabicPeriod"/>
            </a:pPr>
            <a:r>
              <a:rPr lang="pl-PL" sz="1600" dirty="0" smtClean="0"/>
              <a:t>duży odsetek osób bezrobotnych o niskich kwalifikacjach –  większość zawodów nadwyżkowych należy do grupy zawodów o niskich i średnich kwalifikacjach,</a:t>
            </a:r>
          </a:p>
          <a:p>
            <a:pPr marL="342900" lvl="0" indent="-342900">
              <a:buClr>
                <a:srgbClr val="E96F28"/>
              </a:buClr>
              <a:buFont typeface="+mj-lt"/>
              <a:buAutoNum type="arabicPeriod"/>
            </a:pPr>
            <a:r>
              <a:rPr lang="pl-PL" sz="1600" dirty="0" smtClean="0"/>
              <a:t>wysoki odsetek bezrobotnych w wieku 45–54 lat w Skierniewicach oraz 25–34 lat w powiecie skierniewickim,</a:t>
            </a:r>
          </a:p>
          <a:p>
            <a:pPr marL="342900" lvl="0" indent="-342900">
              <a:buClr>
                <a:srgbClr val="E96F28"/>
              </a:buClr>
              <a:buFont typeface="+mj-lt"/>
              <a:buAutoNum type="arabicPeriod"/>
            </a:pPr>
            <a:r>
              <a:rPr lang="pl-PL" sz="1600" dirty="0" smtClean="0"/>
              <a:t>rosnący od 2009 roku udział osób długotrwale bezrobotnych w ogóle osób pozostających bez pracy,</a:t>
            </a:r>
          </a:p>
          <a:p>
            <a:pPr marL="342900" lvl="0" indent="-342900">
              <a:buClr>
                <a:srgbClr val="E96F28"/>
              </a:buClr>
              <a:buFont typeface="+mj-lt"/>
              <a:buAutoNum type="arabicPeriod"/>
            </a:pPr>
            <a:r>
              <a:rPr lang="pl-PL" sz="1600" dirty="0" smtClean="0"/>
              <a:t>przeciętne miesięczne wynagrodzenia brutto niższe niż przeciętne miesięczne wynagrodzenia brutto w województwie łódzkim,</a:t>
            </a:r>
          </a:p>
          <a:p>
            <a:pPr marL="342900" lvl="0" indent="-342900">
              <a:buClr>
                <a:srgbClr val="E96F28"/>
              </a:buClr>
              <a:buFont typeface="+mj-lt"/>
              <a:buAutoNum type="arabicPeriod"/>
            </a:pPr>
            <a:r>
              <a:rPr lang="pl-PL" sz="1600" dirty="0" smtClean="0"/>
              <a:t>położenie pomiędzy dwiema największymi aglomeracjami Polski: warszawską i łódzką – odpływ pracowników (młodych ludzi), kadr wysoko wykwalifikowanych,</a:t>
            </a:r>
          </a:p>
          <a:p>
            <a:pPr marL="342900" lvl="0" indent="-342900">
              <a:buClr>
                <a:srgbClr val="E96F28"/>
              </a:buClr>
              <a:buFont typeface="+mj-lt"/>
              <a:buAutoNum type="arabicPeriod"/>
            </a:pPr>
            <a:r>
              <a:rPr lang="pl-PL" sz="1600" dirty="0" smtClean="0"/>
              <a:t>zmiany demograficzne,</a:t>
            </a:r>
          </a:p>
          <a:p>
            <a:pPr marL="342900" lvl="0" indent="-342900">
              <a:buClr>
                <a:srgbClr val="E96F28"/>
              </a:buClr>
              <a:buFont typeface="+mj-lt"/>
              <a:buAutoNum type="arabicPeriod"/>
            </a:pPr>
            <a:r>
              <a:rPr lang="pl-PL" sz="1600" dirty="0" smtClean="0"/>
              <a:t>ujemne saldo migracji w powiecie skierniewickim,</a:t>
            </a:r>
          </a:p>
          <a:p>
            <a:pPr marL="342900" lvl="0" indent="-342900">
              <a:buClr>
                <a:srgbClr val="E96F28"/>
              </a:buClr>
              <a:buFont typeface="+mj-lt"/>
              <a:buAutoNum type="arabicPeriod"/>
            </a:pPr>
            <a:r>
              <a:rPr lang="pl-PL" sz="1600" dirty="0" smtClean="0"/>
              <a:t>ujemny przyrost naturalny w powiecie skierniewickim,</a:t>
            </a:r>
          </a:p>
          <a:p>
            <a:pPr marL="342900" lvl="0" indent="-342900">
              <a:buClr>
                <a:srgbClr val="E96F28"/>
              </a:buClr>
              <a:buFont typeface="+mj-lt"/>
              <a:buAutoNum type="arabicPeriod"/>
            </a:pPr>
            <a:r>
              <a:rPr lang="pl-PL" sz="1600" dirty="0" smtClean="0"/>
              <a:t>słabnąca kondycja finansowa przedsiębiorstw powodująca zmniejszanie się rozmiarów produkcji,</a:t>
            </a:r>
          </a:p>
          <a:p>
            <a:pPr marL="342900" lvl="0" indent="-342900">
              <a:buClr>
                <a:srgbClr val="E96F28"/>
              </a:buClr>
              <a:buFont typeface="+mj-lt"/>
              <a:buAutoNum type="arabicPeriod"/>
            </a:pPr>
            <a:r>
              <a:rPr lang="pl-PL" sz="1600" dirty="0" smtClean="0"/>
              <a:t>niższe niż w pozostałych powiatach nakłady inwestycyjne w przedsiębiorstwach na </a:t>
            </a:r>
            <a:br>
              <a:rPr lang="pl-PL" sz="1600" dirty="0" smtClean="0"/>
            </a:br>
            <a:r>
              <a:rPr lang="pl-PL" sz="1600" dirty="0" smtClean="0"/>
              <a:t>1 mieszkańca.</a:t>
            </a:r>
          </a:p>
          <a:p>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782506" y="2000821"/>
            <a:ext cx="7986918" cy="1500187"/>
          </a:xfrm>
        </p:spPr>
        <p:txBody>
          <a:bodyPr>
            <a:normAutofit/>
          </a:bodyPr>
          <a:lstStyle/>
          <a:p>
            <a:r>
              <a:rPr lang="pl-PL" sz="3000" b="1" dirty="0" smtClean="0">
                <a:solidFill>
                  <a:srgbClr val="E96F28"/>
                </a:solidFill>
              </a:rPr>
              <a:t>ANALIZA KONCEPCJI POWSTANIA UZDROWISKA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Uwarunkowania prawne (1)</a:t>
            </a:r>
            <a:endParaRPr lang="pl-PL" dirty="0"/>
          </a:p>
        </p:txBody>
      </p:sp>
      <p:sp>
        <p:nvSpPr>
          <p:cNvPr id="4" name="pole tekstowe 3"/>
          <p:cNvSpPr txBox="1"/>
          <p:nvPr/>
        </p:nvSpPr>
        <p:spPr>
          <a:xfrm>
            <a:off x="704528" y="1556792"/>
            <a:ext cx="7344816" cy="5081648"/>
          </a:xfrm>
          <a:prstGeom prst="rect">
            <a:avLst/>
          </a:prstGeom>
          <a:noFill/>
        </p:spPr>
        <p:txBody>
          <a:bodyPr wrap="square" rtlCol="0">
            <a:spAutoFit/>
          </a:bodyPr>
          <a:lstStyle/>
          <a:p>
            <a:pPr algn="just">
              <a:lnSpc>
                <a:spcPct val="93000"/>
              </a:lnSpc>
              <a:spcAft>
                <a:spcPts val="600"/>
              </a:spcAft>
              <a:buSzPct val="45000"/>
            </a:pPr>
            <a:r>
              <a:rPr lang="pl-PL" dirty="0" smtClean="0"/>
              <a:t>	Ustawa z dnia 28 lipca 2005r. o lecznictwie uzdrowiskowym, 	uzdrowiskach i obszarach ochrony uzdrowiskowej oraz </a:t>
            </a:r>
            <a:br>
              <a:rPr lang="pl-PL" dirty="0" smtClean="0"/>
            </a:br>
            <a:r>
              <a:rPr lang="pl-PL" dirty="0" smtClean="0"/>
              <a:t>	o gminach uzdrowiskowych  (Dz. U. z 	2005r. Nr 167, poz. 1399 </a:t>
            </a:r>
            <a:br>
              <a:rPr lang="pl-PL" dirty="0" smtClean="0"/>
            </a:br>
            <a:r>
              <a:rPr lang="pl-PL" dirty="0" smtClean="0"/>
              <a:t>z </a:t>
            </a:r>
            <a:r>
              <a:rPr lang="pl-PL" dirty="0" err="1" smtClean="0"/>
              <a:t>późn</a:t>
            </a:r>
            <a:r>
              <a:rPr lang="pl-PL" dirty="0" smtClean="0"/>
              <a:t>. zm.)</a:t>
            </a:r>
          </a:p>
          <a:p>
            <a:pPr lvl="1" algn="just">
              <a:lnSpc>
                <a:spcPct val="110000"/>
              </a:lnSpc>
              <a:spcAft>
                <a:spcPts val="600"/>
              </a:spcAft>
            </a:pPr>
            <a:r>
              <a:rPr lang="pl-PL" u="sng" dirty="0" smtClean="0">
                <a:solidFill>
                  <a:srgbClr val="E96F28"/>
                </a:solidFill>
              </a:rPr>
              <a:t>Uzdrowiskiem</a:t>
            </a:r>
            <a:r>
              <a:rPr lang="pl-PL" i="1" dirty="0" smtClean="0">
                <a:solidFill>
                  <a:srgbClr val="E96F28"/>
                </a:solidFill>
              </a:rPr>
              <a:t> </a:t>
            </a:r>
            <a:r>
              <a:rPr lang="pl-PL" dirty="0" smtClean="0"/>
              <a:t>jest obszar, na terenie którego prowadzone jest lecznictwo uzdrowiskowe, wydzielony w celu wykorzystywania i ochrony znajdujących się na jego obszarze naturalnych surowców leczniczych.</a:t>
            </a:r>
          </a:p>
          <a:p>
            <a:pPr lvl="1" algn="just">
              <a:lnSpc>
                <a:spcPct val="110000"/>
              </a:lnSpc>
              <a:spcAft>
                <a:spcPts val="600"/>
              </a:spcAft>
            </a:pPr>
            <a:r>
              <a:rPr lang="pl-PL" u="sng" dirty="0" smtClean="0">
                <a:solidFill>
                  <a:srgbClr val="E96F28"/>
                </a:solidFill>
              </a:rPr>
              <a:t>Obszarem ochrony uzdrowiskowej</a:t>
            </a:r>
            <a:r>
              <a:rPr lang="pl-PL" i="1" dirty="0" smtClean="0">
                <a:solidFill>
                  <a:srgbClr val="E96F28"/>
                </a:solidFill>
              </a:rPr>
              <a:t> </a:t>
            </a:r>
            <a:r>
              <a:rPr lang="pl-PL" dirty="0" smtClean="0"/>
              <a:t>jest obszar, na terenie którego będzie prowadzone  lecznictwo uzdrowiskowe.</a:t>
            </a:r>
          </a:p>
          <a:p>
            <a:pPr lvl="1" algn="just">
              <a:lnSpc>
                <a:spcPct val="93000"/>
              </a:lnSpc>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dirty="0" smtClean="0"/>
              <a:t>Granicami uzdrowiska są granice administracyjne gminy, miasta lub jednostek pomocniczych gminy.</a:t>
            </a:r>
          </a:p>
          <a:p>
            <a:pPr lvl="1" algn="just">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dirty="0" smtClean="0"/>
              <a:t>Uzdrowisko składa się z </a:t>
            </a:r>
            <a:r>
              <a:rPr lang="pl-PL" u="sng" dirty="0" smtClean="0">
                <a:solidFill>
                  <a:srgbClr val="E96F28"/>
                </a:solidFill>
              </a:rPr>
              <a:t>trzech stref ochrony uzdrowiskowej: A, B, i C,</a:t>
            </a:r>
            <a:r>
              <a:rPr lang="pl-PL" dirty="0" smtClean="0">
                <a:solidFill>
                  <a:srgbClr val="E96F28"/>
                </a:solidFill>
              </a:rPr>
              <a:t> </a:t>
            </a:r>
            <a:r>
              <a:rPr lang="pl-PL" dirty="0" smtClean="0"/>
              <a:t>wydzielonych w celu ochrony czynników leczniczych takich jak: surowce lecznicze, klimat, krajobraz, urządzenia lecznictwa uzdrowiskowego.</a:t>
            </a:r>
          </a:p>
          <a:p>
            <a:pPr>
              <a:lnSpc>
                <a:spcPct val="110000"/>
              </a:lnSpc>
            </a:pPr>
            <a:endParaRPr lang="pl-PL" dirty="0" smtClean="0">
              <a:solidFill>
                <a:srgbClr val="000066"/>
              </a:solidFill>
              <a:latin typeface="Arial" charset="0"/>
            </a:endParaRPr>
          </a:p>
          <a:p>
            <a:pPr algn="just">
              <a:lnSpc>
                <a:spcPct val="93000"/>
              </a:lnSpc>
              <a:buClrTx/>
              <a:buSzTx/>
              <a:buFontTx/>
              <a:buNone/>
            </a:pPr>
            <a:endParaRPr lang="pl-PL" dirty="0" smtClean="0">
              <a:solidFill>
                <a:srgbClr val="000066"/>
              </a:solidFill>
              <a:latin typeface="Arial" charset="0"/>
            </a:endParaRPr>
          </a:p>
          <a:p>
            <a:endParaRPr lang="pl-PL" dirty="0"/>
          </a:p>
        </p:txBody>
      </p:sp>
      <p:pic>
        <p:nvPicPr>
          <p:cNvPr id="5" name="Obraz 4" descr="info.png"/>
          <p:cNvPicPr/>
          <p:nvPr/>
        </p:nvPicPr>
        <p:blipFill>
          <a:blip r:embed="rId2" cstate="print"/>
          <a:stretch>
            <a:fillRect/>
          </a:stretch>
        </p:blipFill>
        <p:spPr>
          <a:xfrm>
            <a:off x="776536" y="1484784"/>
            <a:ext cx="788472" cy="79564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Uwarunkowania prawne (2)</a:t>
            </a:r>
            <a:endParaRPr lang="pl-PL" dirty="0"/>
          </a:p>
        </p:txBody>
      </p:sp>
      <p:sp>
        <p:nvSpPr>
          <p:cNvPr id="3" name="pole tekstowe 2"/>
          <p:cNvSpPr txBox="1"/>
          <p:nvPr/>
        </p:nvSpPr>
        <p:spPr>
          <a:xfrm>
            <a:off x="416496" y="1196752"/>
            <a:ext cx="7488832" cy="5144998"/>
          </a:xfrm>
          <a:prstGeom prst="rect">
            <a:avLst/>
          </a:prstGeom>
          <a:noFill/>
        </p:spPr>
        <p:txBody>
          <a:bodyPr wrap="square" rtlCol="0">
            <a:spAutoFit/>
          </a:bodyPr>
          <a:lstStyle/>
          <a:p>
            <a:pPr algn="just">
              <a:spcAft>
                <a:spcPts val="1200"/>
              </a:spcAft>
            </a:pPr>
            <a:r>
              <a:rPr lang="pl-PL" sz="1500" b="1" u="sng" dirty="0" smtClean="0">
                <a:solidFill>
                  <a:srgbClr val="E96F28"/>
                </a:solidFill>
                <a:latin typeface="Arial" charset="0"/>
              </a:rPr>
              <a:t>Strefa „A”</a:t>
            </a:r>
            <a:r>
              <a:rPr lang="pl-PL" sz="1500" dirty="0" smtClean="0">
                <a:solidFill>
                  <a:srgbClr val="E96F28"/>
                </a:solidFill>
                <a:latin typeface="Arial" charset="0"/>
              </a:rPr>
              <a:t> </a:t>
            </a:r>
            <a:r>
              <a:rPr lang="pl-PL" sz="1500" dirty="0" smtClean="0">
                <a:latin typeface="Arial" charset="0"/>
              </a:rPr>
              <a:t>obejmuje obszar, na którym są zlokalizowane lub planowane zakłady </a:t>
            </a:r>
            <a:br>
              <a:rPr lang="pl-PL" sz="1500" dirty="0" smtClean="0">
                <a:latin typeface="Arial" charset="0"/>
              </a:rPr>
            </a:br>
            <a:r>
              <a:rPr lang="pl-PL" sz="1500" dirty="0" smtClean="0">
                <a:latin typeface="Arial" charset="0"/>
              </a:rPr>
              <a:t>i urządzenia lecznictwa uzdrowiskowego oraz obiekty takie jak: pensjonaty, hotele, restauracje, kawiarnie. Strefa ta powinna być w 65% terenami zielonymi. </a:t>
            </a:r>
          </a:p>
          <a:p>
            <a:pPr algn="just">
              <a:spcAft>
                <a:spcPts val="600"/>
              </a:spcAft>
            </a:pPr>
            <a:r>
              <a:rPr lang="pl-PL" sz="1500" dirty="0" smtClean="0">
                <a:latin typeface="Arial" charset="0"/>
              </a:rPr>
              <a:t>W strefie „A” zabrania się: </a:t>
            </a:r>
          </a:p>
          <a:p>
            <a:pPr marL="800100" lvl="1" indent="-342900">
              <a:spcBef>
                <a:spcPts val="650"/>
              </a:spcBef>
              <a:buClr>
                <a:srgbClr val="E96F28"/>
              </a:buClr>
              <a:buSzPct val="100000"/>
              <a:buFont typeface="+mj-lt"/>
              <a:buAutoNum type="arabicPeriod"/>
            </a:pPr>
            <a:r>
              <a:rPr lang="pl-PL" sz="1500" dirty="0" smtClean="0">
                <a:latin typeface="Arial" charset="0"/>
              </a:rPr>
              <a:t>budowy zakładów przemysłowych,</a:t>
            </a:r>
          </a:p>
          <a:p>
            <a:pPr marL="800100" lvl="1" indent="-342900">
              <a:spcBef>
                <a:spcPts val="650"/>
              </a:spcBef>
              <a:buClr>
                <a:srgbClr val="E96F28"/>
              </a:buClr>
              <a:buSzPct val="100000"/>
              <a:buFont typeface="+mj-lt"/>
              <a:buAutoNum type="arabicPeriod"/>
            </a:pPr>
            <a:r>
              <a:rPr lang="pl-PL" sz="1500" dirty="0" smtClean="0">
                <a:latin typeface="Arial" charset="0"/>
              </a:rPr>
              <a:t>budowy budynków mieszkalnych jedno- i wielorodzinnych,</a:t>
            </a:r>
          </a:p>
          <a:p>
            <a:pPr marL="800100" lvl="1" indent="-342900">
              <a:spcBef>
                <a:spcPts val="650"/>
              </a:spcBef>
              <a:buClr>
                <a:srgbClr val="E96F28"/>
              </a:buClr>
              <a:buSzPct val="100000"/>
              <a:buFont typeface="+mj-lt"/>
              <a:buAutoNum type="arabicPeriod"/>
            </a:pPr>
            <a:r>
              <a:rPr lang="pl-PL" sz="1500" dirty="0" smtClean="0">
                <a:latin typeface="Arial" charset="0"/>
              </a:rPr>
              <a:t>budowy garaży wolno stojących,</a:t>
            </a:r>
          </a:p>
          <a:p>
            <a:pPr marL="800100" lvl="1" indent="-342900">
              <a:spcBef>
                <a:spcPts val="650"/>
              </a:spcBef>
              <a:buClr>
                <a:srgbClr val="E96F28"/>
              </a:buClr>
              <a:buSzPct val="100000"/>
              <a:buFont typeface="+mj-lt"/>
              <a:buAutoNum type="arabicPeriod"/>
            </a:pPr>
            <a:r>
              <a:rPr lang="pl-PL" sz="1500" dirty="0" smtClean="0">
                <a:latin typeface="Arial" charset="0"/>
              </a:rPr>
              <a:t>budowy obiektów handlowych o powierzchni użytkowej większej niż 400 </a:t>
            </a:r>
            <a:r>
              <a:rPr lang="pl-PL" sz="1500" dirty="0" err="1" smtClean="0">
                <a:latin typeface="Arial" charset="0"/>
              </a:rPr>
              <a:t>m</a:t>
            </a:r>
            <a:r>
              <a:rPr lang="pl-PL" sz="1500" dirty="0" err="1" smtClean="0">
                <a:latin typeface="Arial" charset="0"/>
                <a:cs typeface="Arial" charset="0"/>
              </a:rPr>
              <a:t>²</a:t>
            </a:r>
            <a:r>
              <a:rPr lang="pl-PL" sz="1500" dirty="0" smtClean="0">
                <a:latin typeface="Arial" charset="0"/>
                <a:cs typeface="Arial" charset="0"/>
              </a:rPr>
              <a:t>,</a:t>
            </a:r>
          </a:p>
          <a:p>
            <a:pPr marL="800100" lvl="1" indent="-342900">
              <a:spcBef>
                <a:spcPts val="650"/>
              </a:spcBef>
              <a:buClr>
                <a:srgbClr val="E96F28"/>
              </a:buClr>
              <a:buSzPct val="100000"/>
              <a:buFont typeface="+mj-lt"/>
              <a:buAutoNum type="arabicPeriod"/>
            </a:pPr>
            <a:r>
              <a:rPr lang="pl-PL" sz="1500" dirty="0" smtClean="0">
                <a:latin typeface="Arial" charset="0"/>
              </a:rPr>
              <a:t>budowy </a:t>
            </a:r>
            <a:r>
              <a:rPr lang="pl-PL" sz="1500" dirty="0" smtClean="0">
                <a:latin typeface="Arial" charset="0"/>
                <a:cs typeface="Arial" charset="0"/>
              </a:rPr>
              <a:t>stacji paliw oraz punktów dystrybucji produktów naftowych,</a:t>
            </a:r>
          </a:p>
          <a:p>
            <a:pPr marL="800100" lvl="1" indent="-342900">
              <a:spcBef>
                <a:spcPts val="650"/>
              </a:spcBef>
              <a:buClr>
                <a:srgbClr val="E96F28"/>
              </a:buClr>
              <a:buSzPct val="100000"/>
              <a:buFont typeface="+mj-lt"/>
              <a:buAutoNum type="arabicPeriod"/>
            </a:pPr>
            <a:r>
              <a:rPr lang="pl-PL" sz="1500" dirty="0" smtClean="0">
                <a:latin typeface="Arial" charset="0"/>
              </a:rPr>
              <a:t>budowy </a:t>
            </a:r>
            <a:r>
              <a:rPr lang="pl-PL" sz="1500" dirty="0" smtClean="0">
                <a:latin typeface="Arial" charset="0"/>
                <a:cs typeface="Arial" charset="0"/>
              </a:rPr>
              <a:t>autostrad i dróg ekspresowych,</a:t>
            </a:r>
          </a:p>
          <a:p>
            <a:pPr marL="800100" lvl="1" indent="-342900">
              <a:spcBef>
                <a:spcPts val="650"/>
              </a:spcBef>
              <a:buClr>
                <a:srgbClr val="E96F28"/>
              </a:buClr>
              <a:buSzPct val="100000"/>
              <a:buFont typeface="+mj-lt"/>
              <a:buAutoNum type="arabicPeriod"/>
            </a:pPr>
            <a:r>
              <a:rPr lang="pl-PL" sz="1500" dirty="0" smtClean="0">
                <a:latin typeface="Arial" charset="0"/>
              </a:rPr>
              <a:t>budowy </a:t>
            </a:r>
            <a:r>
              <a:rPr lang="pl-PL" sz="1500" dirty="0" smtClean="0">
                <a:latin typeface="Arial" charset="0"/>
                <a:cs typeface="Arial" charset="0"/>
              </a:rPr>
              <a:t>parkingów naziemnych (na więcej niż 30 miejsc),</a:t>
            </a:r>
          </a:p>
          <a:p>
            <a:pPr marL="800100" lvl="1" indent="-342900">
              <a:spcBef>
                <a:spcPts val="650"/>
              </a:spcBef>
              <a:buClr>
                <a:srgbClr val="E96F28"/>
              </a:buClr>
              <a:buSzPct val="100000"/>
              <a:buFont typeface="+mj-lt"/>
              <a:buAutoNum type="arabicPeriod"/>
            </a:pPr>
            <a:r>
              <a:rPr lang="pl-PL" sz="1500" dirty="0" smtClean="0">
                <a:latin typeface="Arial" charset="0"/>
              </a:rPr>
              <a:t>budowy </a:t>
            </a:r>
            <a:r>
              <a:rPr lang="pl-PL" sz="1500" dirty="0" smtClean="0">
                <a:latin typeface="Arial" charset="0"/>
                <a:cs typeface="Arial" charset="0"/>
              </a:rPr>
              <a:t>stacji bazowych telefonii ruchomej, stacji nadawczych, radiowych </a:t>
            </a:r>
            <a:br>
              <a:rPr lang="pl-PL" sz="1500" dirty="0" smtClean="0">
                <a:latin typeface="Arial" charset="0"/>
                <a:cs typeface="Arial" charset="0"/>
              </a:rPr>
            </a:br>
            <a:r>
              <a:rPr lang="pl-PL" sz="1500" dirty="0" smtClean="0">
                <a:latin typeface="Arial" charset="0"/>
                <a:cs typeface="Arial" charset="0"/>
              </a:rPr>
              <a:t>i telewizyjnych,</a:t>
            </a:r>
          </a:p>
          <a:p>
            <a:pPr marL="800100" lvl="1" indent="-342900">
              <a:spcBef>
                <a:spcPts val="650"/>
              </a:spcBef>
              <a:buClr>
                <a:srgbClr val="E96F28"/>
              </a:buClr>
              <a:buSzPct val="100000"/>
              <a:buFont typeface="+mj-lt"/>
              <a:buAutoNum type="arabicPeriod"/>
            </a:pPr>
            <a:r>
              <a:rPr lang="pl-PL" sz="1500" dirty="0" smtClean="0">
                <a:latin typeface="Arial" charset="0"/>
              </a:rPr>
              <a:t>budowy </a:t>
            </a:r>
            <a:r>
              <a:rPr lang="pl-PL" sz="1500" dirty="0" smtClean="0">
                <a:latin typeface="Arial" charset="0"/>
                <a:cs typeface="Arial" charset="0"/>
              </a:rPr>
              <a:t>obiektów znacząco oddziałujących na środowisko (tj. warsztaty samochodowe, garbarnie),</a:t>
            </a:r>
          </a:p>
          <a:p>
            <a:pPr marL="800100" lvl="1" indent="-342900">
              <a:spcBef>
                <a:spcPts val="650"/>
              </a:spcBef>
              <a:buClr>
                <a:srgbClr val="E96F28"/>
              </a:buClr>
              <a:buSzPct val="100000"/>
              <a:buFont typeface="+mj-lt"/>
              <a:buAutoNum type="arabicPeriod"/>
            </a:pPr>
            <a:r>
              <a:rPr lang="pl-PL" sz="1500" dirty="0" smtClean="0">
                <a:latin typeface="Arial" charset="0"/>
              </a:rPr>
              <a:t>budowy </a:t>
            </a:r>
            <a:r>
              <a:rPr lang="pl-PL" sz="1500" dirty="0" smtClean="0">
                <a:latin typeface="Arial" charset="0"/>
                <a:cs typeface="Arial" charset="0"/>
              </a:rPr>
              <a:t>zapór piętrzących wodę na rzekach oraz elektrowni wodnych i wiatrowych,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Uwarunkowania prawne (3)</a:t>
            </a:r>
            <a:endParaRPr lang="pl-PL" dirty="0"/>
          </a:p>
        </p:txBody>
      </p:sp>
      <p:sp>
        <p:nvSpPr>
          <p:cNvPr id="3" name="pole tekstowe 2"/>
          <p:cNvSpPr txBox="1"/>
          <p:nvPr/>
        </p:nvSpPr>
        <p:spPr>
          <a:xfrm>
            <a:off x="488504" y="1412776"/>
            <a:ext cx="7920880" cy="4488408"/>
          </a:xfrm>
          <a:prstGeom prst="rect">
            <a:avLst/>
          </a:prstGeom>
          <a:noFill/>
        </p:spPr>
        <p:txBody>
          <a:bodyPr wrap="square" rtlCol="0">
            <a:spAutoFit/>
          </a:bodyPr>
          <a:lstStyle/>
          <a:p>
            <a:pPr>
              <a:spcAft>
                <a:spcPts val="600"/>
              </a:spcAft>
            </a:pPr>
            <a:r>
              <a:rPr lang="pl-PL" sz="1500" dirty="0" smtClean="0">
                <a:latin typeface="Arial" charset="0"/>
              </a:rPr>
              <a:t>W strefie „A” zabrania się:</a:t>
            </a:r>
          </a:p>
          <a:p>
            <a:pPr marL="800100" lvl="1" indent="-342900">
              <a:spcBef>
                <a:spcPts val="650"/>
              </a:spcBef>
              <a:buClr>
                <a:srgbClr val="E96F28"/>
              </a:buClr>
              <a:buSzPct val="100000"/>
              <a:buFont typeface="+mj-lt"/>
              <a:buAutoNum type="arabicPeriod" startAt="11"/>
            </a:pPr>
            <a:r>
              <a:rPr lang="pl-PL" sz="1500" dirty="0" smtClean="0">
                <a:latin typeface="Arial" charset="0"/>
              </a:rPr>
              <a:t>uruchamiania składowisk odpadów, punktów skupu złomu, produktów rolnych, nawozów sztucznych, środków chemicznych i składów opału,</a:t>
            </a:r>
          </a:p>
          <a:p>
            <a:pPr marL="800100" lvl="1" indent="-342900">
              <a:spcBef>
                <a:spcPts val="650"/>
              </a:spcBef>
              <a:buClr>
                <a:srgbClr val="E96F28"/>
              </a:buClr>
              <a:buSzPct val="100000"/>
              <a:buFont typeface="+mj-lt"/>
              <a:buAutoNum type="arabicPeriod" startAt="11"/>
            </a:pPr>
            <a:r>
              <a:rPr lang="pl-PL" sz="1500" dirty="0" smtClean="0">
                <a:latin typeface="Arial" charset="0"/>
              </a:rPr>
              <a:t>uruchamiania, budowy pól biwakowych i campingowych oraz domków turystycznych,</a:t>
            </a:r>
          </a:p>
          <a:p>
            <a:pPr marL="800100" lvl="1" indent="-342900">
              <a:spcBef>
                <a:spcPts val="650"/>
              </a:spcBef>
              <a:buClr>
                <a:srgbClr val="E96F28"/>
              </a:buClr>
              <a:buSzPct val="100000"/>
              <a:buFont typeface="+mj-lt"/>
              <a:buAutoNum type="arabicPeriod" startAt="11"/>
            </a:pPr>
            <a:r>
              <a:rPr lang="pl-PL" sz="1500" dirty="0" smtClean="0">
                <a:latin typeface="Arial" charset="0"/>
              </a:rPr>
              <a:t>prowadzenia targowisk (z wyjątkiem sprzedaży wyrobów ludowych, regionalnych),</a:t>
            </a:r>
          </a:p>
          <a:p>
            <a:pPr marL="800100" lvl="1" indent="-342900">
              <a:spcBef>
                <a:spcPts val="650"/>
              </a:spcBef>
              <a:buClr>
                <a:srgbClr val="E96F28"/>
              </a:buClr>
              <a:buSzPct val="100000"/>
              <a:buFont typeface="+mj-lt"/>
              <a:buAutoNum type="arabicPeriod" startAt="11"/>
            </a:pPr>
            <a:r>
              <a:rPr lang="pl-PL" sz="1500" dirty="0" smtClean="0">
                <a:latin typeface="Arial" charset="0"/>
              </a:rPr>
              <a:t>prowadzenia działalności rolniczej i trzymania zwierząt gospodarskich,</a:t>
            </a:r>
          </a:p>
          <a:p>
            <a:pPr marL="800100" lvl="1" indent="-342900">
              <a:spcBef>
                <a:spcPts val="650"/>
              </a:spcBef>
              <a:buClr>
                <a:srgbClr val="E96F28"/>
              </a:buClr>
              <a:buSzPct val="100000"/>
              <a:buFont typeface="+mj-lt"/>
              <a:buAutoNum type="arabicPeriod" startAt="11"/>
            </a:pPr>
            <a:r>
              <a:rPr lang="pl-PL" sz="1500" dirty="0" smtClean="0">
                <a:latin typeface="Arial" charset="0"/>
              </a:rPr>
              <a:t>organizowania rajdów samochodowych i motorowych,</a:t>
            </a:r>
          </a:p>
          <a:p>
            <a:pPr marL="800100" lvl="1" indent="-342900">
              <a:spcBef>
                <a:spcPts val="650"/>
              </a:spcBef>
              <a:buClr>
                <a:srgbClr val="E96F28"/>
              </a:buClr>
              <a:buSzPct val="100000"/>
              <a:buFont typeface="+mj-lt"/>
              <a:buAutoNum type="arabicPeriod" startAt="11"/>
            </a:pPr>
            <a:r>
              <a:rPr lang="pl-PL" sz="1500" dirty="0" smtClean="0">
                <a:latin typeface="Arial" charset="0"/>
              </a:rPr>
              <a:t>organizowania imprez masowych (z wyjątkiem tych znajdujących się w harmonogramie imprez gminnych),</a:t>
            </a:r>
          </a:p>
          <a:p>
            <a:pPr marL="800100" lvl="1" indent="-342900">
              <a:spcBef>
                <a:spcPts val="650"/>
              </a:spcBef>
              <a:buClr>
                <a:srgbClr val="E96F28"/>
              </a:buClr>
              <a:buSzPct val="100000"/>
              <a:buFont typeface="+mj-lt"/>
              <a:buAutoNum type="arabicPeriod" startAt="11"/>
            </a:pPr>
            <a:r>
              <a:rPr lang="pl-PL" sz="1500" dirty="0" smtClean="0">
                <a:latin typeface="Arial" charset="0"/>
              </a:rPr>
              <a:t>pozyskiwania kopalin innych niż surowce lecznicze,</a:t>
            </a:r>
          </a:p>
          <a:p>
            <a:pPr marL="800100" lvl="1" indent="-342900">
              <a:spcBef>
                <a:spcPts val="650"/>
              </a:spcBef>
              <a:buClr>
                <a:srgbClr val="E96F28"/>
              </a:buClr>
              <a:buSzPct val="100000"/>
              <a:buFont typeface="+mj-lt"/>
              <a:buAutoNum type="arabicPeriod" startAt="11"/>
            </a:pPr>
            <a:r>
              <a:rPr lang="pl-PL" sz="1500" dirty="0" smtClean="0">
                <a:latin typeface="Arial" charset="0"/>
              </a:rPr>
              <a:t>prowadzenia robót melioracyjnych</a:t>
            </a:r>
            <a:r>
              <a:rPr lang="pl-PL" sz="1500" dirty="0" smtClean="0">
                <a:solidFill>
                  <a:srgbClr val="000066"/>
                </a:solidFill>
                <a:latin typeface="Arial" charset="0"/>
              </a:rPr>
              <a:t>.</a:t>
            </a:r>
          </a:p>
          <a:p>
            <a:pPr marL="342900" indent="-342900">
              <a:buClr>
                <a:srgbClr val="E96F28"/>
              </a:buClr>
              <a:buFont typeface="+mj-lt"/>
              <a:buAutoNum type="arabicPeriod"/>
            </a:pPr>
            <a:endParaRPr lang="pl-PL" dirty="0" smtClean="0"/>
          </a:p>
          <a:p>
            <a:pPr marL="342900" indent="-342900">
              <a:buClr>
                <a:srgbClr val="E96F28"/>
              </a:buClr>
              <a:buFont typeface="+mj-lt"/>
              <a:buAutoNum type="arabicPeriod"/>
            </a:pPr>
            <a:endParaRPr lang="pl-PL" dirty="0" smtClean="0">
              <a:latin typeface="Arial" charset="0"/>
            </a:endParaRPr>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Uwarunkowania prawne (4) </a:t>
            </a:r>
            <a:endParaRPr lang="pl-PL" dirty="0"/>
          </a:p>
        </p:txBody>
      </p:sp>
      <p:sp>
        <p:nvSpPr>
          <p:cNvPr id="3" name="pole tekstowe 2"/>
          <p:cNvSpPr txBox="1"/>
          <p:nvPr/>
        </p:nvSpPr>
        <p:spPr>
          <a:xfrm>
            <a:off x="416496" y="1196752"/>
            <a:ext cx="7416824" cy="5306581"/>
          </a:xfrm>
          <a:prstGeom prst="rect">
            <a:avLst/>
          </a:prstGeom>
          <a:noFill/>
        </p:spPr>
        <p:txBody>
          <a:bodyPr wrap="square" rtlCol="0">
            <a:spAutoFit/>
          </a:bodyPr>
          <a:lstStyle/>
          <a:p>
            <a:pPr algn="just">
              <a:spcAft>
                <a:spcPts val="1200"/>
              </a:spcAft>
            </a:pPr>
            <a:r>
              <a:rPr lang="pl-PL" sz="1500" b="1" u="sng" dirty="0" smtClean="0">
                <a:solidFill>
                  <a:srgbClr val="E96F28"/>
                </a:solidFill>
              </a:rPr>
              <a:t>Strefa „B”</a:t>
            </a:r>
            <a:r>
              <a:rPr lang="pl-PL" sz="1500" dirty="0" smtClean="0">
                <a:solidFill>
                  <a:srgbClr val="E96F28"/>
                </a:solidFill>
              </a:rPr>
              <a:t> </a:t>
            </a:r>
            <a:r>
              <a:rPr lang="pl-PL" sz="1500" dirty="0" smtClean="0"/>
              <a:t>obejmuje obszar przyległy do strefy „A” i stanowi jej otoczenie. Jest przeznaczona dla nieuciążliwych obiektów: usługowych, turystycznych, rekreacyjnych, sportowych i komunalnych, budownictwa mieszkaniowego oraz innych związanych z zaspokajaniem potrzeb osób przebywających na tym obszarze. Strefa ta powinna być w 50% terenami zielonymi.</a:t>
            </a:r>
          </a:p>
          <a:p>
            <a:r>
              <a:rPr lang="pl-PL" sz="1500" dirty="0" smtClean="0"/>
              <a:t>W strefie „B” zabrania się:</a:t>
            </a:r>
          </a:p>
          <a:p>
            <a:pPr marL="800100" lvl="1" indent="-342900">
              <a:lnSpc>
                <a:spcPct val="90000"/>
              </a:lnSpc>
              <a:spcBef>
                <a:spcPts val="650"/>
              </a:spcBef>
              <a:buClr>
                <a:srgbClr val="E96F28"/>
              </a:buClr>
              <a:buSzPct val="100000"/>
              <a:buFont typeface="+mj-lt"/>
              <a:buAutoNum type="arabicPeriod"/>
            </a:pPr>
            <a:r>
              <a:rPr lang="pl-PL" sz="1500" dirty="0" smtClean="0"/>
              <a:t>budowy zakładów przemysłowych,</a:t>
            </a:r>
          </a:p>
          <a:p>
            <a:pPr marL="800100" lvl="1" indent="-342900">
              <a:lnSpc>
                <a:spcPct val="90000"/>
              </a:lnSpc>
              <a:spcBef>
                <a:spcPts val="650"/>
              </a:spcBef>
              <a:buClr>
                <a:srgbClr val="E96F28"/>
              </a:buClr>
              <a:buSzPct val="100000"/>
              <a:buFont typeface="+mj-lt"/>
              <a:buAutoNum type="arabicPeriod"/>
            </a:pPr>
            <a:r>
              <a:rPr lang="pl-PL" sz="1500" dirty="0" smtClean="0"/>
              <a:t>budowy obiektów handlowych o powierzchni użytkowej większej niż 400m²,</a:t>
            </a:r>
          </a:p>
          <a:p>
            <a:pPr marL="800100" lvl="1" indent="-342900">
              <a:lnSpc>
                <a:spcPct val="90000"/>
              </a:lnSpc>
              <a:spcBef>
                <a:spcPts val="650"/>
              </a:spcBef>
              <a:buClr>
                <a:srgbClr val="E96F28"/>
              </a:buClr>
              <a:buSzPct val="100000"/>
              <a:buFont typeface="+mj-lt"/>
              <a:buAutoNum type="arabicPeriod"/>
            </a:pPr>
            <a:r>
              <a:rPr lang="pl-PL" sz="1500" dirty="0" smtClean="0"/>
              <a:t>budowy stacji paliw, bliżej niż 500m od granicy strefy „A” ochrony uzdrowiskowej</a:t>
            </a:r>
          </a:p>
          <a:p>
            <a:pPr marL="800100" lvl="1" indent="-342900">
              <a:lnSpc>
                <a:spcPct val="90000"/>
              </a:lnSpc>
              <a:spcBef>
                <a:spcPts val="650"/>
              </a:spcBef>
              <a:buClr>
                <a:srgbClr val="E96F28"/>
              </a:buClr>
              <a:buSzPct val="100000"/>
              <a:buFont typeface="+mj-lt"/>
              <a:buAutoNum type="arabicPeriod"/>
            </a:pPr>
            <a:r>
              <a:rPr lang="pl-PL" sz="1500" dirty="0" smtClean="0"/>
              <a:t>budowy urządzeń emitujących fale elektromagnetyczne, oddziałujących na strefę „A” ochrony uzdrowiskowej,</a:t>
            </a:r>
          </a:p>
          <a:p>
            <a:pPr marL="800100" lvl="1" indent="-342900">
              <a:lnSpc>
                <a:spcPct val="90000"/>
              </a:lnSpc>
              <a:spcBef>
                <a:spcPts val="650"/>
              </a:spcBef>
              <a:buClr>
                <a:srgbClr val="E96F28"/>
              </a:buClr>
              <a:buSzPct val="100000"/>
              <a:buFont typeface="+mj-lt"/>
              <a:buAutoNum type="arabicPeriod"/>
            </a:pPr>
            <a:r>
              <a:rPr lang="pl-PL" sz="1500" dirty="0" smtClean="0"/>
              <a:t>uruchamiania składowisk odpadów, punktów skupu złomu , produktów rolnych, składów nawozów sztucznych, środków chemicznych i składów opału,</a:t>
            </a:r>
          </a:p>
          <a:p>
            <a:pPr marL="800100" lvl="1" indent="-342900">
              <a:spcBef>
                <a:spcPts val="650"/>
              </a:spcBef>
              <a:buClr>
                <a:srgbClr val="E96F28"/>
              </a:buClr>
              <a:buSzPct val="100000"/>
              <a:buFont typeface="+mj-lt"/>
              <a:buAutoNum type="arabicPeriod"/>
            </a:pPr>
            <a:r>
              <a:rPr lang="pl-PL" sz="1500" dirty="0" smtClean="0"/>
              <a:t>prowadzenia działań mających negatywny wpływ na fizjografię uzdrowiska i jego układ urbanistyczny lub właściwości lecznicze klimatu (np. budowa farm wiatrowych),</a:t>
            </a:r>
          </a:p>
          <a:p>
            <a:pPr marL="800100" lvl="1" indent="-342900" hangingPunct="0">
              <a:buClr>
                <a:srgbClr val="E96F28"/>
              </a:buClr>
              <a:buSzPct val="100000"/>
              <a:buFont typeface="+mj-lt"/>
              <a:buAutoNum type="arabicPeriod"/>
            </a:pPr>
            <a:r>
              <a:rPr lang="pl-PL" sz="1500" dirty="0" smtClean="0"/>
              <a:t>pozyskiwania surowców mineralnych innych niż naturalne surowce lecznicze </a:t>
            </a:r>
            <a:r>
              <a:rPr lang="pl-PL" sz="1500" i="1" dirty="0" smtClean="0"/>
              <a:t>(np. piasek, żwir),</a:t>
            </a:r>
          </a:p>
          <a:p>
            <a:pPr>
              <a:lnSpc>
                <a:spcPct val="90000"/>
              </a:lnSpc>
              <a:spcBef>
                <a:spcPts val="650"/>
              </a:spcBef>
              <a:buClr>
                <a:srgbClr val="EEC85E"/>
              </a:buClr>
              <a:buSzPct val="47000"/>
            </a:pPr>
            <a:endParaRPr lang="pl-PL" sz="1500" dirty="0" smtClean="0"/>
          </a:p>
          <a:p>
            <a:endParaRPr lang="pl-PL" sz="15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Uwarunkowania prawne (5)</a:t>
            </a:r>
            <a:endParaRPr lang="pl-PL" b="0" dirty="0"/>
          </a:p>
        </p:txBody>
      </p:sp>
      <p:sp>
        <p:nvSpPr>
          <p:cNvPr id="3" name="pole tekstowe 2"/>
          <p:cNvSpPr txBox="1"/>
          <p:nvPr/>
        </p:nvSpPr>
        <p:spPr>
          <a:xfrm>
            <a:off x="488504" y="1340768"/>
            <a:ext cx="7416824" cy="2331407"/>
          </a:xfrm>
          <a:prstGeom prst="rect">
            <a:avLst/>
          </a:prstGeom>
          <a:noFill/>
        </p:spPr>
        <p:txBody>
          <a:bodyPr wrap="square" rtlCol="0">
            <a:spAutoFit/>
          </a:bodyPr>
          <a:lstStyle/>
          <a:p>
            <a:pPr hangingPunct="0">
              <a:spcAft>
                <a:spcPts val="600"/>
              </a:spcAft>
              <a:buSzPct val="47000"/>
            </a:pPr>
            <a:r>
              <a:rPr lang="pl-PL" sz="1500" dirty="0" smtClean="0"/>
              <a:t>W strefie „B” zabrania się:</a:t>
            </a:r>
          </a:p>
          <a:p>
            <a:pPr marL="800100" lvl="1" indent="-342900" hangingPunct="0">
              <a:spcBef>
                <a:spcPts val="650"/>
              </a:spcBef>
              <a:buClr>
                <a:srgbClr val="E96F28"/>
              </a:buClr>
              <a:buSzPct val="100000"/>
              <a:buFont typeface="+mj-lt"/>
              <a:buAutoNum type="arabicPeriod" startAt="8"/>
            </a:pPr>
            <a:r>
              <a:rPr lang="pl-PL" sz="1500" dirty="0" smtClean="0"/>
              <a:t>budowy parkingów naziemnych na więcej niż 50 miejsc (z wyjątkiem podziemnych i naziemnych wielopoziomowych),</a:t>
            </a:r>
          </a:p>
          <a:p>
            <a:pPr marL="800100" lvl="1" indent="-342900" hangingPunct="0">
              <a:spcBef>
                <a:spcPts val="650"/>
              </a:spcBef>
              <a:buClr>
                <a:srgbClr val="E96F28"/>
              </a:buClr>
              <a:buSzPct val="100000"/>
              <a:buFont typeface="+mj-lt"/>
              <a:buAutoNum type="arabicPeriod" startAt="8"/>
            </a:pPr>
            <a:r>
              <a:rPr lang="pl-PL" sz="1500" dirty="0" smtClean="0"/>
              <a:t>prowadzenia robót melioracyjnych i innych działań powodujących niekorzystną zmianę istniejących stosunków wodnych </a:t>
            </a:r>
            <a:r>
              <a:rPr lang="pl-PL" sz="1500" i="1" dirty="0" smtClean="0"/>
              <a:t>(np. osuszania torfowisk),</a:t>
            </a:r>
          </a:p>
          <a:p>
            <a:pPr marL="800100" lvl="1" indent="-342900">
              <a:spcBef>
                <a:spcPts val="650"/>
              </a:spcBef>
              <a:buClr>
                <a:srgbClr val="E96F28"/>
              </a:buClr>
              <a:buSzPct val="100000"/>
              <a:buFont typeface="+mj-lt"/>
              <a:buAutoNum type="arabicPeriod" startAt="8"/>
            </a:pPr>
            <a:r>
              <a:rPr lang="pl-PL" sz="1500" dirty="0" smtClean="0"/>
              <a:t>wyrębu drzew leśnych i parkowych z wyjątkiem cięć pielęgnacyjnych i wyrębu określonego w planie urządzenia lasu  </a:t>
            </a:r>
            <a:r>
              <a:rPr lang="pl-PL" sz="1500" i="1" dirty="0" smtClean="0"/>
              <a:t>(nie dotyczy wycinki drzew ogrodowych).</a:t>
            </a:r>
          </a:p>
          <a:p>
            <a:endParaRPr lang="pl-P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Uwarunkowania prawne (6)</a:t>
            </a:r>
            <a:endParaRPr lang="pl-PL" dirty="0"/>
          </a:p>
        </p:txBody>
      </p:sp>
      <p:sp>
        <p:nvSpPr>
          <p:cNvPr id="3" name="pole tekstowe 2"/>
          <p:cNvSpPr txBox="1"/>
          <p:nvPr/>
        </p:nvSpPr>
        <p:spPr>
          <a:xfrm>
            <a:off x="632520" y="1268760"/>
            <a:ext cx="7344816" cy="4870051"/>
          </a:xfrm>
          <a:prstGeom prst="rect">
            <a:avLst/>
          </a:prstGeom>
          <a:noFill/>
        </p:spPr>
        <p:txBody>
          <a:bodyPr wrap="square" rtlCol="0">
            <a:spAutoFit/>
          </a:bodyPr>
          <a:lstStyle/>
          <a:p>
            <a:pPr algn="just">
              <a:spcAft>
                <a:spcPts val="1200"/>
              </a:spcAft>
            </a:pPr>
            <a:r>
              <a:rPr lang="pl-PL" sz="1700" b="1" u="sng" dirty="0" smtClean="0">
                <a:solidFill>
                  <a:srgbClr val="E96F28"/>
                </a:solidFill>
              </a:rPr>
              <a:t>Strefa „C”</a:t>
            </a:r>
            <a:r>
              <a:rPr lang="pl-PL" sz="1700" dirty="0" smtClean="0">
                <a:solidFill>
                  <a:srgbClr val="E96F28"/>
                </a:solidFill>
              </a:rPr>
              <a:t> </a:t>
            </a:r>
            <a:r>
              <a:rPr lang="pl-PL" sz="1700" dirty="0" smtClean="0"/>
              <a:t>przylega do strefy „B” i stanowi jej otoczenie, obejmując obszar mający wpływ na zachowanie walorów krajobrazowych, klimatycznych oraz ochronę złóż naturalnych surowców leczniczych. Strefa ta powinna być w 45% terenami czynnymi biologicznie.</a:t>
            </a:r>
          </a:p>
          <a:p>
            <a:pPr algn="just"/>
            <a:r>
              <a:rPr lang="pl-PL" sz="1700" dirty="0" smtClean="0"/>
              <a:t>W strefie „C” zabrania się:</a:t>
            </a:r>
          </a:p>
          <a:p>
            <a:pPr marL="342900" indent="-342900">
              <a:lnSpc>
                <a:spcPct val="90000"/>
              </a:lnSpc>
              <a:spcBef>
                <a:spcPts val="650"/>
              </a:spcBef>
              <a:buClr>
                <a:srgbClr val="E96F28"/>
              </a:buClr>
              <a:buSzPct val="100000"/>
              <a:buFont typeface="+mj-lt"/>
              <a:buAutoNum type="arabicPeriod"/>
            </a:pPr>
            <a:r>
              <a:rPr lang="pl-PL" sz="1700" dirty="0" smtClean="0"/>
              <a:t>budowy zakładów przemysłowych,</a:t>
            </a:r>
          </a:p>
          <a:p>
            <a:pPr marL="342900" indent="-342900">
              <a:lnSpc>
                <a:spcPct val="90000"/>
              </a:lnSpc>
              <a:spcBef>
                <a:spcPts val="650"/>
              </a:spcBef>
              <a:buClr>
                <a:srgbClr val="E96F28"/>
              </a:buClr>
              <a:buSzPct val="100000"/>
              <a:buFont typeface="+mj-lt"/>
              <a:buAutoNum type="arabicPeriod"/>
            </a:pPr>
            <a:r>
              <a:rPr lang="pl-PL" sz="1700" dirty="0" smtClean="0"/>
              <a:t>pozyskiwania surowców mineralnych innych niż naturalne surowce lecznicze,</a:t>
            </a:r>
          </a:p>
          <a:p>
            <a:pPr marL="342900" indent="-342900">
              <a:lnSpc>
                <a:spcPct val="90000"/>
              </a:lnSpc>
              <a:spcBef>
                <a:spcPts val="650"/>
              </a:spcBef>
              <a:buClr>
                <a:srgbClr val="E96F28"/>
              </a:buClr>
              <a:buSzPct val="100000"/>
              <a:buFont typeface="+mj-lt"/>
              <a:buAutoNum type="arabicPeriod"/>
            </a:pPr>
            <a:r>
              <a:rPr lang="pl-PL" sz="1700" dirty="0" smtClean="0"/>
              <a:t>prowadzenia robót melioracyjnych i innych działań powodujących </a:t>
            </a:r>
            <a:r>
              <a:rPr lang="pl-PL" sz="1700" u="sng" dirty="0" smtClean="0"/>
              <a:t>niekorzystną zmianę </a:t>
            </a:r>
            <a:r>
              <a:rPr lang="pl-PL" sz="1700" dirty="0" smtClean="0"/>
              <a:t>istniejących stosunków wodnych </a:t>
            </a:r>
            <a:r>
              <a:rPr lang="pl-PL" sz="1700" i="1" dirty="0" smtClean="0"/>
              <a:t>(np. zalewanie terenów),</a:t>
            </a:r>
          </a:p>
          <a:p>
            <a:pPr marL="342900" indent="-342900">
              <a:lnSpc>
                <a:spcPct val="90000"/>
              </a:lnSpc>
              <a:spcBef>
                <a:spcPts val="650"/>
              </a:spcBef>
              <a:buClr>
                <a:srgbClr val="E96F28"/>
              </a:buClr>
              <a:buSzPct val="100000"/>
              <a:buFont typeface="+mj-lt"/>
              <a:buAutoNum type="arabicPeriod"/>
            </a:pPr>
            <a:r>
              <a:rPr lang="pl-PL" sz="1700" dirty="0" smtClean="0"/>
              <a:t>prowadzenia działań mających negatywny wpływ na fizjografię uzdrowiska i jego układ urbanistyczny lub właściwości lecznicze klimatu (</a:t>
            </a:r>
            <a:r>
              <a:rPr lang="pl-PL" sz="1700" i="1" dirty="0" smtClean="0"/>
              <a:t>np. budowa huty szkła),</a:t>
            </a:r>
          </a:p>
          <a:p>
            <a:pPr marL="342900" indent="-342900">
              <a:lnSpc>
                <a:spcPct val="90000"/>
              </a:lnSpc>
              <a:spcBef>
                <a:spcPts val="650"/>
              </a:spcBef>
              <a:buClr>
                <a:srgbClr val="E96F28"/>
              </a:buClr>
              <a:buSzPct val="100000"/>
              <a:buFont typeface="+mj-lt"/>
              <a:buAutoNum type="arabicPeriod"/>
            </a:pPr>
            <a:r>
              <a:rPr lang="pl-PL" sz="1700" dirty="0" smtClean="0"/>
              <a:t>wyrębu </a:t>
            </a:r>
            <a:r>
              <a:rPr lang="pl-PL" sz="1700" u="sng" dirty="0" smtClean="0"/>
              <a:t>drzew leśnych i parkowych </a:t>
            </a:r>
            <a:r>
              <a:rPr lang="pl-PL" sz="1700" dirty="0" smtClean="0"/>
              <a:t>z wyjątkiem cięć pielęgnacyjnych i wyrębu określonego w planie urządzenia lasu </a:t>
            </a:r>
            <a:r>
              <a:rPr lang="pl-PL" sz="1700" i="1" dirty="0" smtClean="0"/>
              <a:t>(nie dotyczy drzew w ogrodach przydomowych).</a:t>
            </a:r>
          </a:p>
          <a:p>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Analiza koncepcji powstania uzdrowiska (1)</a:t>
            </a:r>
            <a:endParaRPr lang="pl-PL" dirty="0"/>
          </a:p>
        </p:txBody>
      </p:sp>
      <p:sp>
        <p:nvSpPr>
          <p:cNvPr id="3" name="pole tekstowe 2"/>
          <p:cNvSpPr txBox="1"/>
          <p:nvPr/>
        </p:nvSpPr>
        <p:spPr>
          <a:xfrm>
            <a:off x="776536" y="1628800"/>
            <a:ext cx="7200800" cy="3693319"/>
          </a:xfrm>
          <a:prstGeom prst="rect">
            <a:avLst/>
          </a:prstGeom>
          <a:noFill/>
        </p:spPr>
        <p:txBody>
          <a:bodyPr wrap="square" rtlCol="0">
            <a:spAutoFit/>
          </a:bodyPr>
          <a:lstStyle/>
          <a:p>
            <a:pPr algn="just"/>
            <a:r>
              <a:rPr lang="pl-PL" dirty="0" smtClean="0"/>
              <a:t>	W związku z posiadaniem zasobów wód geotermalnych, które 	mogą by 	wykorzystywane w celach leczniczych, władze 	Skierniewic starają się o nadanie Osiedlu Zdrojowemu miasta Skierniewic oraz trzem sołectwom w gminie Maków: Krężcom, Dąbrowicom i Makowowi statusu uzdrowiska.</a:t>
            </a:r>
          </a:p>
          <a:p>
            <a:pPr algn="just"/>
            <a:r>
              <a:rPr lang="pl-PL" dirty="0" smtClean="0"/>
              <a:t>	Z uwagi na swoje działanie solanka może być stosowana do leczenia chorób: reumatologicznych, ortopedyczno-urazowych, układu nerwowego, dermatologicznych i otyłości.</a:t>
            </a:r>
          </a:p>
          <a:p>
            <a:pPr algn="just"/>
            <a:r>
              <a:rPr lang="pl-PL" dirty="0" smtClean="0"/>
              <a:t>	Dodatkowo skierniewicką wodę termalną można wykorzystać nie tylko w sanatoriach. Z powodzeniem można ją wykorzystywać do kąpieli w ogólnodostępnych, całorocznych basenach rekreacyjnych oraz do zabiegów kosmetycznych.</a:t>
            </a:r>
          </a:p>
          <a:p>
            <a:endParaRPr lang="pl-PL" dirty="0"/>
          </a:p>
        </p:txBody>
      </p:sp>
      <p:pic>
        <p:nvPicPr>
          <p:cNvPr id="4" name="Obraz 3" descr="info.png"/>
          <p:cNvPicPr/>
          <p:nvPr/>
        </p:nvPicPr>
        <p:blipFill>
          <a:blip r:embed="rId2" cstate="print"/>
          <a:stretch>
            <a:fillRect/>
          </a:stretch>
        </p:blipFill>
        <p:spPr>
          <a:xfrm>
            <a:off x="920552" y="1628800"/>
            <a:ext cx="788472" cy="79564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Plan wystąpienia</a:t>
            </a:r>
            <a:endParaRPr lang="pl-PL" dirty="0"/>
          </a:p>
        </p:txBody>
      </p:sp>
      <p:graphicFrame>
        <p:nvGraphicFramePr>
          <p:cNvPr id="3" name="Diagram 2"/>
          <p:cNvGraphicFramePr/>
          <p:nvPr>
            <p:extLst>
              <p:ext uri="{D42A27DB-BD31-4B8C-83A1-F6EECF244321}">
                <p14:modId xmlns="" xmlns:p14="http://schemas.microsoft.com/office/powerpoint/2010/main" val="4206582007"/>
              </p:ext>
            </p:extLst>
          </p:nvPr>
        </p:nvGraphicFramePr>
        <p:xfrm>
          <a:off x="416496" y="1340768"/>
          <a:ext cx="9070975" cy="4989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44488" y="620688"/>
          <a:ext cx="907300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ytuł 1"/>
          <p:cNvSpPr>
            <a:spLocks noGrp="1"/>
          </p:cNvSpPr>
          <p:nvPr>
            <p:ph type="title"/>
          </p:nvPr>
        </p:nvSpPr>
        <p:spPr/>
        <p:txBody>
          <a:bodyPr/>
          <a:lstStyle/>
          <a:p>
            <a:r>
              <a:rPr lang="pl-PL" dirty="0" smtClean="0"/>
              <a:t>Analiza koncepcji powstania uzdrowiska </a:t>
            </a:r>
            <a:r>
              <a:rPr lang="pl-PL" dirty="0" smtClean="0"/>
              <a:t>(2)</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Analiza koncepcji powstania uzdrowiska </a:t>
            </a:r>
            <a:r>
              <a:rPr lang="pl-PL" dirty="0" smtClean="0"/>
              <a:t>(3)</a:t>
            </a:r>
            <a:endParaRPr lang="pl-PL" dirty="0"/>
          </a:p>
        </p:txBody>
      </p:sp>
      <p:graphicFrame>
        <p:nvGraphicFramePr>
          <p:cNvPr id="3" name="Diagram 2"/>
          <p:cNvGraphicFramePr/>
          <p:nvPr/>
        </p:nvGraphicFramePr>
        <p:xfrm>
          <a:off x="416496" y="1227666"/>
          <a:ext cx="9001000" cy="450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2500" b="1" dirty="0" smtClean="0"/>
              <a:t>WPŁYW UTWORZENIA UZDROWISKA NA LOKALNY RYNEK PRACY </a:t>
            </a:r>
            <a:endParaRPr lang="pl-PL" sz="25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dla lokalnego </a:t>
            </a:r>
            <a:br>
              <a:rPr lang="pl-PL" dirty="0" smtClean="0"/>
            </a:br>
            <a:r>
              <a:rPr lang="pl-PL" dirty="0" smtClean="0"/>
              <a:t>rynku pracy (1)</a:t>
            </a:r>
            <a:endParaRPr lang="pl-PL" dirty="0"/>
          </a:p>
        </p:txBody>
      </p:sp>
      <p:sp>
        <p:nvSpPr>
          <p:cNvPr id="3" name="pole tekstowe 2"/>
          <p:cNvSpPr txBox="1"/>
          <p:nvPr/>
        </p:nvSpPr>
        <p:spPr>
          <a:xfrm>
            <a:off x="488504" y="1412776"/>
            <a:ext cx="6768752" cy="707886"/>
          </a:xfrm>
          <a:prstGeom prst="rect">
            <a:avLst/>
          </a:prstGeom>
          <a:solidFill>
            <a:srgbClr val="E96F28"/>
          </a:solidFill>
          <a:ln>
            <a:solidFill>
              <a:srgbClr val="E96F28"/>
            </a:solidFill>
          </a:ln>
        </p:spPr>
        <p:txBody>
          <a:bodyPr wrap="square" rtlCol="0">
            <a:spAutoFit/>
          </a:bodyPr>
          <a:lstStyle/>
          <a:p>
            <a:r>
              <a:rPr lang="pl-PL" sz="2000" dirty="0" smtClean="0">
                <a:solidFill>
                  <a:schemeClr val="bg1"/>
                </a:solidFill>
              </a:rPr>
              <a:t>Szanse dla lokalnego rynku pracy związane z powstaniem uzdrowiska:</a:t>
            </a:r>
            <a:endParaRPr lang="pl-PL" sz="2000" dirty="0">
              <a:solidFill>
                <a:schemeClr val="bg1"/>
              </a:solidFill>
            </a:endParaRPr>
          </a:p>
        </p:txBody>
      </p:sp>
      <p:pic>
        <p:nvPicPr>
          <p:cNvPr id="4" name="Obraz 3" descr="plus.png"/>
          <p:cNvPicPr/>
          <p:nvPr/>
        </p:nvPicPr>
        <p:blipFill>
          <a:blip r:embed="rId2" cstate="print"/>
          <a:stretch>
            <a:fillRect/>
          </a:stretch>
        </p:blipFill>
        <p:spPr>
          <a:xfrm>
            <a:off x="6897216" y="1340864"/>
            <a:ext cx="864000" cy="864000"/>
          </a:xfrm>
          <a:prstGeom prst="rect">
            <a:avLst/>
          </a:prstGeom>
        </p:spPr>
      </p:pic>
      <p:sp>
        <p:nvSpPr>
          <p:cNvPr id="5" name="pole tekstowe 4"/>
          <p:cNvSpPr txBox="1"/>
          <p:nvPr/>
        </p:nvSpPr>
        <p:spPr>
          <a:xfrm>
            <a:off x="488504" y="2204864"/>
            <a:ext cx="7488832" cy="4524315"/>
          </a:xfrm>
          <a:prstGeom prst="rect">
            <a:avLst/>
          </a:prstGeom>
          <a:noFill/>
        </p:spPr>
        <p:txBody>
          <a:bodyPr wrap="square" rtlCol="0">
            <a:spAutoFit/>
          </a:bodyPr>
          <a:lstStyle/>
          <a:p>
            <a:pPr marL="342900" indent="-342900">
              <a:buClr>
                <a:srgbClr val="E96F28"/>
              </a:buClr>
              <a:buFont typeface="+mj-lt"/>
              <a:buAutoNum type="arabicPeriod"/>
            </a:pPr>
            <a:r>
              <a:rPr lang="pl-PL" dirty="0" smtClean="0"/>
              <a:t>powstanie w ciągu najbliższych 10–15 lat około 1000 nowych miejsc pracy związanych bezpośrednio z obsługą uzdrowiska i jego otoczenia (wg oszacowań Urzędu Miasta Skierniewice),</a:t>
            </a:r>
          </a:p>
          <a:p>
            <a:pPr marL="342900" indent="-342900">
              <a:buClr>
                <a:srgbClr val="E96F28"/>
              </a:buClr>
              <a:buFont typeface="+mj-lt"/>
              <a:buAutoNum type="arabicPeriod"/>
            </a:pPr>
            <a:r>
              <a:rPr lang="pl-PL" dirty="0" smtClean="0"/>
              <a:t>powstanie dodatkowych nowych miejsc pracy związanych </a:t>
            </a:r>
            <a:br>
              <a:rPr lang="pl-PL" dirty="0" smtClean="0"/>
            </a:br>
            <a:r>
              <a:rPr lang="pl-PL" dirty="0" smtClean="0"/>
              <a:t>z rozwojem turystyki i rekreacji oraz w sektorach gospodarki z nim powiązanych,</a:t>
            </a:r>
          </a:p>
          <a:p>
            <a:pPr marL="342900" indent="-342900">
              <a:buClr>
                <a:srgbClr val="E96F28"/>
              </a:buClr>
              <a:buFont typeface="+mj-lt"/>
              <a:buAutoNum type="arabicPeriod"/>
            </a:pPr>
            <a:r>
              <a:rPr lang="pl-PL" dirty="0" smtClean="0"/>
              <a:t>możliwość przebranżowienia zawodowego – przejście bezpośrednio z zajęć w rolnictwie do pracy w sektorze turystycznym i rekreacyjnym,</a:t>
            </a:r>
          </a:p>
          <a:p>
            <a:pPr marL="342900" indent="-342900">
              <a:buClr>
                <a:srgbClr val="E96F28"/>
              </a:buClr>
              <a:buFont typeface="+mj-lt"/>
              <a:buAutoNum type="arabicPeriod"/>
            </a:pPr>
            <a:r>
              <a:rPr lang="pl-PL" dirty="0" smtClean="0"/>
              <a:t>wzrost przeciętnych miesięcznych wynagrodzeń brutto,</a:t>
            </a:r>
          </a:p>
          <a:p>
            <a:pPr marL="342900" indent="-342900">
              <a:buClr>
                <a:srgbClr val="E96F28"/>
              </a:buClr>
              <a:buFont typeface="+mj-lt"/>
              <a:buAutoNum type="arabicPeriod"/>
            </a:pPr>
            <a:r>
              <a:rPr lang="pl-PL" dirty="0" smtClean="0"/>
              <a:t>wzrost komfortu życia mieszkańców poprzez zmniejszenie emigracji zarobkowej,</a:t>
            </a:r>
          </a:p>
          <a:p>
            <a:pPr marL="342900" lvl="0" indent="-342900">
              <a:buClr>
                <a:srgbClr val="E96F28"/>
              </a:buClr>
              <a:buFont typeface="+mj-lt"/>
              <a:buAutoNum type="arabicPeriod"/>
            </a:pPr>
            <a:r>
              <a:rPr lang="pl-PL" dirty="0" smtClean="0"/>
              <a:t>powstanie nowych miejsc pracy wymagających wysokich kwalifikacji wpłynie na wzrost napływu do Skierniewic i powiatu skierniewickiego pracowników o takich kwalifikacjach.</a:t>
            </a:r>
          </a:p>
          <a:p>
            <a:pPr marL="342900" indent="-342900">
              <a:buFont typeface="+mj-lt"/>
              <a:buAutoNum type="arabicPeriod"/>
            </a:pPr>
            <a:endParaRPr lang="pl-PL" dirty="0" smtClean="0"/>
          </a:p>
          <a:p>
            <a:pPr marL="342900" indent="-342900">
              <a:buFont typeface="+mj-lt"/>
              <a:buAutoNum type="arabicPeriod"/>
            </a:pPr>
            <a:endParaRPr lang="pl-PL"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dla lokalnego </a:t>
            </a:r>
            <a:br>
              <a:rPr lang="pl-PL" dirty="0" smtClean="0"/>
            </a:br>
            <a:r>
              <a:rPr lang="pl-PL" dirty="0" smtClean="0"/>
              <a:t>rynku pracy (2)</a:t>
            </a:r>
            <a:endParaRPr lang="pl-PL" dirty="0"/>
          </a:p>
        </p:txBody>
      </p:sp>
      <p:sp>
        <p:nvSpPr>
          <p:cNvPr id="4" name="pole tekstowe 3"/>
          <p:cNvSpPr txBox="1"/>
          <p:nvPr/>
        </p:nvSpPr>
        <p:spPr>
          <a:xfrm>
            <a:off x="1136576" y="1791975"/>
            <a:ext cx="6840760" cy="707886"/>
          </a:xfrm>
          <a:prstGeom prst="rect">
            <a:avLst/>
          </a:prstGeom>
          <a:solidFill>
            <a:srgbClr val="E96F28"/>
          </a:solidFill>
          <a:ln>
            <a:solidFill>
              <a:srgbClr val="E96F28"/>
            </a:solidFill>
          </a:ln>
        </p:spPr>
        <p:txBody>
          <a:bodyPr wrap="square" rtlCol="0">
            <a:spAutoFit/>
          </a:bodyPr>
          <a:lstStyle/>
          <a:p>
            <a:pPr algn="r"/>
            <a:r>
              <a:rPr lang="pl-PL" sz="2000" dirty="0" smtClean="0">
                <a:solidFill>
                  <a:schemeClr val="bg1"/>
                </a:solidFill>
              </a:rPr>
              <a:t>    Zagrożenia dla lokalnego rynku pracy związane z powstaniem uzdrowiska:</a:t>
            </a:r>
            <a:endParaRPr lang="pl-PL" sz="2000" dirty="0">
              <a:solidFill>
                <a:schemeClr val="bg1"/>
              </a:solidFill>
            </a:endParaRPr>
          </a:p>
        </p:txBody>
      </p:sp>
      <p:sp>
        <p:nvSpPr>
          <p:cNvPr id="5" name="pole tekstowe 4"/>
          <p:cNvSpPr txBox="1"/>
          <p:nvPr/>
        </p:nvSpPr>
        <p:spPr>
          <a:xfrm>
            <a:off x="776536" y="2571869"/>
            <a:ext cx="7488832" cy="2585323"/>
          </a:xfrm>
          <a:prstGeom prst="rect">
            <a:avLst/>
          </a:prstGeom>
          <a:noFill/>
        </p:spPr>
        <p:txBody>
          <a:bodyPr wrap="square" rtlCol="0">
            <a:spAutoFit/>
          </a:bodyPr>
          <a:lstStyle/>
          <a:p>
            <a:pPr marL="342900" lvl="0" indent="-342900">
              <a:buClr>
                <a:srgbClr val="E96F28"/>
              </a:buClr>
              <a:buFont typeface="+mj-lt"/>
              <a:buAutoNum type="arabicPeriod"/>
            </a:pPr>
            <a:r>
              <a:rPr lang="pl-PL" dirty="0" smtClean="0"/>
              <a:t>utrata potencjalnych oraz już istniejących miejsc pracy, związana </a:t>
            </a:r>
            <a:br>
              <a:rPr lang="pl-PL" dirty="0" smtClean="0"/>
            </a:br>
            <a:r>
              <a:rPr lang="pl-PL" dirty="0" smtClean="0"/>
              <a:t>z restrykcjami wynikającymi z powstania działalności gospodarczej </a:t>
            </a:r>
            <a:br>
              <a:rPr lang="pl-PL" dirty="0" smtClean="0"/>
            </a:br>
            <a:r>
              <a:rPr lang="pl-PL" dirty="0" smtClean="0"/>
              <a:t>i inwestycjami dopuszczalnymi na obszarze objętym statusem uzdrowiska,</a:t>
            </a:r>
          </a:p>
          <a:p>
            <a:pPr marL="342900" lvl="0" indent="-342900">
              <a:buClr>
                <a:srgbClr val="E96F28"/>
              </a:buClr>
              <a:buFont typeface="+mj-lt"/>
              <a:buAutoNum type="arabicPeriod"/>
            </a:pPr>
            <a:r>
              <a:rPr lang="pl-PL" dirty="0" smtClean="0"/>
              <a:t>poszerzenie nieformalnego sektora zatrudnienia w turystyce,</a:t>
            </a:r>
          </a:p>
          <a:p>
            <a:pPr marL="342900" lvl="0" indent="-342900">
              <a:buClr>
                <a:srgbClr val="E96F28"/>
              </a:buClr>
              <a:buFont typeface="+mj-lt"/>
              <a:buAutoNum type="arabicPeriod"/>
            </a:pPr>
            <a:r>
              <a:rPr lang="pl-PL" dirty="0" smtClean="0"/>
              <a:t>wzrost konkurencyjności na lokalnym rynku pracy,</a:t>
            </a:r>
          </a:p>
          <a:p>
            <a:pPr marL="342900" lvl="0" indent="-342900">
              <a:buClr>
                <a:srgbClr val="E96F28"/>
              </a:buClr>
              <a:buFont typeface="+mj-lt"/>
              <a:buAutoNum type="arabicPeriod"/>
            </a:pPr>
            <a:r>
              <a:rPr lang="pl-PL" dirty="0" smtClean="0"/>
              <a:t>wzrost bezrobocia sezonowego determinowany rozwojem turystyki.</a:t>
            </a:r>
          </a:p>
          <a:p>
            <a:pPr marL="342900" indent="-342900">
              <a:buClr>
                <a:srgbClr val="E96F28"/>
              </a:buClr>
            </a:pPr>
            <a:endParaRPr lang="pl-PL" dirty="0" smtClean="0"/>
          </a:p>
          <a:p>
            <a:pPr marL="342900" indent="-342900">
              <a:buFont typeface="+mj-lt"/>
              <a:buAutoNum type="arabicPeriod"/>
            </a:pPr>
            <a:endParaRPr lang="pl-PL" dirty="0" smtClean="0"/>
          </a:p>
          <a:p>
            <a:pPr marL="342900" indent="-342900">
              <a:buFont typeface="+mj-lt"/>
              <a:buAutoNum type="arabicPeriod"/>
            </a:pPr>
            <a:endParaRPr lang="pl-PL" dirty="0" smtClean="0"/>
          </a:p>
        </p:txBody>
      </p:sp>
      <p:pic>
        <p:nvPicPr>
          <p:cNvPr id="3" name="Obraz 2" descr="minus.png"/>
          <p:cNvPicPr/>
          <p:nvPr/>
        </p:nvPicPr>
        <p:blipFill>
          <a:blip r:embed="rId2" cstate="print"/>
          <a:stretch>
            <a:fillRect/>
          </a:stretch>
        </p:blipFill>
        <p:spPr>
          <a:xfrm>
            <a:off x="634032" y="1707772"/>
            <a:ext cx="864000" cy="864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zatrudnienia związana z powstaniem </a:t>
            </a:r>
            <a:br>
              <a:rPr lang="pl-PL" dirty="0" smtClean="0"/>
            </a:br>
            <a:r>
              <a:rPr lang="pl-PL" dirty="0" smtClean="0"/>
              <a:t>uzdrowiska (1)</a:t>
            </a:r>
            <a:endParaRPr lang="pl-PL" dirty="0"/>
          </a:p>
        </p:txBody>
      </p:sp>
      <p:sp>
        <p:nvSpPr>
          <p:cNvPr id="4" name="pole tekstowe 3"/>
          <p:cNvSpPr txBox="1"/>
          <p:nvPr/>
        </p:nvSpPr>
        <p:spPr>
          <a:xfrm>
            <a:off x="344488" y="1196752"/>
            <a:ext cx="3528392" cy="2631490"/>
          </a:xfrm>
          <a:prstGeom prst="rect">
            <a:avLst/>
          </a:prstGeom>
          <a:noFill/>
        </p:spPr>
        <p:txBody>
          <a:bodyPr wrap="square" rtlCol="0">
            <a:spAutoFit/>
          </a:bodyPr>
          <a:lstStyle/>
          <a:p>
            <a:r>
              <a:rPr lang="pl-PL" b="1" dirty="0" smtClean="0">
                <a:solidFill>
                  <a:srgbClr val="E96F28"/>
                </a:solidFill>
              </a:rPr>
              <a:t>Zawodach związanych z </a:t>
            </a:r>
            <a:r>
              <a:rPr lang="pl-PL" b="1" u="sng" dirty="0" smtClean="0">
                <a:solidFill>
                  <a:srgbClr val="E96F28"/>
                </a:solidFill>
              </a:rPr>
              <a:t>ochroną zdrowia:</a:t>
            </a:r>
          </a:p>
          <a:p>
            <a:pPr>
              <a:buClr>
                <a:srgbClr val="E96F28"/>
              </a:buClr>
              <a:buFont typeface="Arial" pitchFamily="34" charset="0"/>
              <a:buChar char="•"/>
            </a:pPr>
            <a:r>
              <a:rPr lang="pl-PL" sz="1500" dirty="0" smtClean="0"/>
              <a:t>lekarze specjaliści,</a:t>
            </a:r>
          </a:p>
          <a:p>
            <a:pPr>
              <a:buClr>
                <a:srgbClr val="E96F28"/>
              </a:buClr>
              <a:buFont typeface="Arial" pitchFamily="34" charset="0"/>
              <a:buChar char="•"/>
            </a:pPr>
            <a:r>
              <a:rPr lang="pl-PL" sz="1500" dirty="0" smtClean="0"/>
              <a:t>pielęgniarki bez specjalizacji lub w trakcie specjalizacji,</a:t>
            </a:r>
          </a:p>
          <a:p>
            <a:pPr>
              <a:buClr>
                <a:srgbClr val="E96F28"/>
              </a:buClr>
              <a:buFont typeface="Arial" pitchFamily="34" charset="0"/>
              <a:buChar char="•"/>
            </a:pPr>
            <a:r>
              <a:rPr lang="pl-PL" sz="1500" dirty="0" smtClean="0"/>
              <a:t>pielęgniarki specjalistki,</a:t>
            </a:r>
          </a:p>
          <a:p>
            <a:pPr>
              <a:buClr>
                <a:srgbClr val="E96F28"/>
              </a:buClr>
              <a:buFont typeface="Arial" pitchFamily="34" charset="0"/>
              <a:buChar char="•"/>
            </a:pPr>
            <a:r>
              <a:rPr lang="pl-PL" sz="1500" dirty="0" smtClean="0"/>
              <a:t>fizjoterapeuci,</a:t>
            </a:r>
          </a:p>
          <a:p>
            <a:pPr>
              <a:buClr>
                <a:srgbClr val="E96F28"/>
              </a:buClr>
              <a:buFont typeface="Arial" pitchFamily="34" charset="0"/>
              <a:buChar char="•"/>
            </a:pPr>
            <a:r>
              <a:rPr lang="pl-PL" sz="1500" dirty="0" smtClean="0"/>
              <a:t>dietetycy i specjaliści do spraw żywienia</a:t>
            </a:r>
            <a:r>
              <a:rPr lang="pl-PL" dirty="0" smtClean="0"/>
              <a:t>.</a:t>
            </a:r>
          </a:p>
          <a:p>
            <a:endParaRPr lang="pl-PL" dirty="0" smtClean="0"/>
          </a:p>
          <a:p>
            <a:endParaRPr lang="pl-PL" dirty="0"/>
          </a:p>
        </p:txBody>
      </p:sp>
      <p:sp>
        <p:nvSpPr>
          <p:cNvPr id="5" name="pole tekstowe 4"/>
          <p:cNvSpPr txBox="1"/>
          <p:nvPr/>
        </p:nvSpPr>
        <p:spPr>
          <a:xfrm>
            <a:off x="3656856" y="1196752"/>
            <a:ext cx="5832648" cy="6309420"/>
          </a:xfrm>
          <a:prstGeom prst="rect">
            <a:avLst/>
          </a:prstGeom>
          <a:noFill/>
        </p:spPr>
        <p:txBody>
          <a:bodyPr wrap="square" rtlCol="0">
            <a:spAutoFit/>
          </a:bodyPr>
          <a:lstStyle/>
          <a:p>
            <a:r>
              <a:rPr lang="pl-PL" b="1" dirty="0" smtClean="0">
                <a:solidFill>
                  <a:srgbClr val="E96F28"/>
                </a:solidFill>
              </a:rPr>
              <a:t>Zawodach związanych z </a:t>
            </a:r>
            <a:r>
              <a:rPr lang="pl-PL" b="1" u="sng" dirty="0" smtClean="0">
                <a:solidFill>
                  <a:srgbClr val="E96F28"/>
                </a:solidFill>
              </a:rPr>
              <a:t>obsługą uzdrowiska, </a:t>
            </a:r>
            <a:br>
              <a:rPr lang="pl-PL" b="1" u="sng" dirty="0" smtClean="0">
                <a:solidFill>
                  <a:srgbClr val="E96F28"/>
                </a:solidFill>
              </a:rPr>
            </a:br>
            <a:r>
              <a:rPr lang="pl-PL" b="1" u="sng" dirty="0" smtClean="0">
                <a:solidFill>
                  <a:srgbClr val="E96F28"/>
                </a:solidFill>
              </a:rPr>
              <a:t>turystyką i rekreacją</a:t>
            </a:r>
          </a:p>
          <a:p>
            <a:pPr>
              <a:buClr>
                <a:srgbClr val="E96F28"/>
              </a:buClr>
              <a:buFont typeface="Arial" pitchFamily="34" charset="0"/>
              <a:buChar char="•"/>
            </a:pPr>
            <a:r>
              <a:rPr lang="pl-PL" sz="1500" dirty="0" smtClean="0"/>
              <a:t>kierownicy w instytucjach opieki zdrowotnej,</a:t>
            </a:r>
          </a:p>
          <a:p>
            <a:pPr>
              <a:buClr>
                <a:srgbClr val="E96F28"/>
              </a:buClr>
              <a:buFont typeface="Arial" pitchFamily="34" charset="0"/>
              <a:buChar char="•"/>
            </a:pPr>
            <a:r>
              <a:rPr lang="pl-PL" sz="1500" dirty="0" smtClean="0"/>
              <a:t>kierownicy w hotelarstwie,</a:t>
            </a:r>
          </a:p>
          <a:p>
            <a:pPr>
              <a:buClr>
                <a:srgbClr val="E96F28"/>
              </a:buClr>
              <a:buFont typeface="Arial" pitchFamily="34" charset="0"/>
              <a:buChar char="•"/>
            </a:pPr>
            <a:r>
              <a:rPr lang="pl-PL" sz="1500" dirty="0" smtClean="0"/>
              <a:t>kierownicy w gastronomii,</a:t>
            </a:r>
          </a:p>
          <a:p>
            <a:pPr>
              <a:buClr>
                <a:srgbClr val="E96F28"/>
              </a:buClr>
              <a:buFont typeface="Arial" pitchFamily="34" charset="0"/>
              <a:buChar char="•"/>
            </a:pPr>
            <a:r>
              <a:rPr lang="pl-PL" sz="1500" dirty="0" smtClean="0"/>
              <a:t>kierownicy do spraw sportu, rekreacji i kultury,</a:t>
            </a:r>
          </a:p>
          <a:p>
            <a:pPr>
              <a:buClr>
                <a:srgbClr val="E96F28"/>
              </a:buClr>
              <a:buFont typeface="Arial" pitchFamily="34" charset="0"/>
              <a:buChar char="•"/>
            </a:pPr>
            <a:r>
              <a:rPr lang="pl-PL" sz="1500" dirty="0" smtClean="0"/>
              <a:t>kierownicy do spraw typów usług gdzie indziej niesklasyfikowani,</a:t>
            </a:r>
          </a:p>
          <a:p>
            <a:pPr>
              <a:buClr>
                <a:srgbClr val="E96F28"/>
              </a:buClr>
              <a:buFont typeface="Arial" pitchFamily="34" charset="0"/>
              <a:buChar char="•"/>
            </a:pPr>
            <a:r>
              <a:rPr lang="pl-PL" sz="1500" dirty="0" smtClean="0"/>
              <a:t>operatorzy aparatury medycznej,</a:t>
            </a:r>
          </a:p>
          <a:p>
            <a:pPr>
              <a:buClr>
                <a:srgbClr val="E96F28"/>
              </a:buClr>
              <a:buFont typeface="Arial" pitchFamily="34" charset="0"/>
              <a:buChar char="•"/>
            </a:pPr>
            <a:r>
              <a:rPr lang="pl-PL" sz="1500" dirty="0" smtClean="0"/>
              <a:t>dietetycy i żywieniowcy,</a:t>
            </a:r>
          </a:p>
          <a:p>
            <a:pPr>
              <a:buClr>
                <a:srgbClr val="E96F28"/>
              </a:buClr>
              <a:buFont typeface="Arial" pitchFamily="34" charset="0"/>
              <a:buChar char="•"/>
            </a:pPr>
            <a:r>
              <a:rPr lang="pl-PL" sz="1500" dirty="0" smtClean="0"/>
              <a:t>praktykujący niekonwencjonalne lub komplementarne metody terapii,</a:t>
            </a:r>
          </a:p>
          <a:p>
            <a:pPr>
              <a:buClr>
                <a:srgbClr val="E96F28"/>
              </a:buClr>
              <a:buFont typeface="Arial" pitchFamily="34" charset="0"/>
              <a:buChar char="•"/>
            </a:pPr>
            <a:r>
              <a:rPr lang="pl-PL" sz="1500" dirty="0" smtClean="0"/>
              <a:t>technicy fizjoterapii i masażyści,</a:t>
            </a:r>
          </a:p>
          <a:p>
            <a:pPr>
              <a:buClr>
                <a:srgbClr val="E96F28"/>
              </a:buClr>
              <a:buFont typeface="Arial" pitchFamily="34" charset="0"/>
              <a:buChar char="•"/>
            </a:pPr>
            <a:r>
              <a:rPr lang="pl-PL" sz="1500" dirty="0" smtClean="0"/>
              <a:t>instruktorzy fitness i rekreacji ruchowej,</a:t>
            </a:r>
          </a:p>
          <a:p>
            <a:pPr>
              <a:buClr>
                <a:srgbClr val="E96F28"/>
              </a:buClr>
              <a:buFont typeface="Arial" pitchFamily="34" charset="0"/>
              <a:buChar char="•"/>
            </a:pPr>
            <a:r>
              <a:rPr lang="pl-PL" sz="1500" dirty="0" smtClean="0"/>
              <a:t>szefowie kuchni i organizatorzy usług gastronomicznych,</a:t>
            </a:r>
          </a:p>
          <a:p>
            <a:pPr>
              <a:buClr>
                <a:srgbClr val="E96F28"/>
              </a:buClr>
              <a:buFont typeface="Arial" pitchFamily="34" charset="0"/>
              <a:buChar char="•"/>
            </a:pPr>
            <a:r>
              <a:rPr lang="pl-PL" sz="1500" dirty="0" smtClean="0"/>
              <a:t>recepcjoniści hotelowi,</a:t>
            </a:r>
          </a:p>
          <a:p>
            <a:pPr>
              <a:buClr>
                <a:srgbClr val="E96F28"/>
              </a:buClr>
              <a:buFont typeface="Arial" pitchFamily="34" charset="0"/>
              <a:buChar char="•"/>
            </a:pPr>
            <a:r>
              <a:rPr lang="pl-PL" sz="1500" dirty="0" smtClean="0"/>
              <a:t>kucharze, kelnerzy, barmani,</a:t>
            </a:r>
          </a:p>
          <a:p>
            <a:pPr>
              <a:buClr>
                <a:srgbClr val="E96F28"/>
              </a:buClr>
              <a:buFont typeface="Arial" pitchFamily="34" charset="0"/>
              <a:buChar char="•"/>
            </a:pPr>
            <a:r>
              <a:rPr lang="pl-PL" sz="1500" dirty="0" smtClean="0"/>
              <a:t>kosmetyczki i pokrewni,</a:t>
            </a:r>
          </a:p>
          <a:p>
            <a:pPr>
              <a:buClr>
                <a:srgbClr val="E96F28"/>
              </a:buClr>
              <a:buFont typeface="Arial" pitchFamily="34" charset="0"/>
              <a:buChar char="•"/>
            </a:pPr>
            <a:r>
              <a:rPr lang="pl-PL" sz="1500" dirty="0" smtClean="0"/>
              <a:t>pracownicy obsługi technicznej biur, hoteli i innych obiektów,</a:t>
            </a:r>
          </a:p>
          <a:p>
            <a:pPr>
              <a:buClr>
                <a:srgbClr val="E96F28"/>
              </a:buClr>
              <a:buFont typeface="Arial" pitchFamily="34" charset="0"/>
              <a:buChar char="•"/>
            </a:pPr>
            <a:r>
              <a:rPr lang="pl-PL" sz="1500" dirty="0" smtClean="0"/>
              <a:t>pracownicy usług domowych,</a:t>
            </a:r>
          </a:p>
          <a:p>
            <a:pPr>
              <a:buClr>
                <a:srgbClr val="E96F28"/>
              </a:buClr>
              <a:buFont typeface="Arial" pitchFamily="34" charset="0"/>
              <a:buChar char="•"/>
            </a:pPr>
            <a:r>
              <a:rPr lang="pl-PL" sz="1500" dirty="0" smtClean="0"/>
              <a:t>wydawcy posiłków,</a:t>
            </a:r>
          </a:p>
          <a:p>
            <a:pPr>
              <a:buClr>
                <a:srgbClr val="E96F28"/>
              </a:buClr>
              <a:buFont typeface="Arial" pitchFamily="34" charset="0"/>
              <a:buChar char="•"/>
            </a:pPr>
            <a:r>
              <a:rPr lang="pl-PL" sz="1500" dirty="0" smtClean="0"/>
              <a:t>pomocniczy personel medyczny,</a:t>
            </a:r>
          </a:p>
          <a:p>
            <a:pPr>
              <a:buClr>
                <a:srgbClr val="E96F28"/>
              </a:buClr>
              <a:buFont typeface="Arial" pitchFamily="34" charset="0"/>
              <a:buChar char="•"/>
            </a:pPr>
            <a:r>
              <a:rPr lang="pl-PL" sz="1500" dirty="0" smtClean="0"/>
              <a:t>pracownicy opieki w ochronie zdrowia i pokrewni,</a:t>
            </a:r>
          </a:p>
          <a:p>
            <a:pPr>
              <a:buClr>
                <a:srgbClr val="E96F28"/>
              </a:buClr>
              <a:buFont typeface="Arial" pitchFamily="34" charset="0"/>
              <a:buChar char="•"/>
            </a:pPr>
            <a:r>
              <a:rPr lang="pl-PL" sz="1500" dirty="0" smtClean="0"/>
              <a:t>pomoce i sprzątaczki biurowe, hotelowe i pokrewne,</a:t>
            </a:r>
          </a:p>
          <a:p>
            <a:pPr>
              <a:buClr>
                <a:srgbClr val="E96F28"/>
              </a:buClr>
              <a:buFont typeface="Arial" pitchFamily="34" charset="0"/>
              <a:buChar char="•"/>
            </a:pPr>
            <a:r>
              <a:rPr lang="pl-PL" sz="1500" dirty="0" smtClean="0"/>
              <a:t>pomoce kuchenne,</a:t>
            </a:r>
          </a:p>
          <a:p>
            <a:pPr>
              <a:buClr>
                <a:srgbClr val="E96F28"/>
              </a:buClr>
              <a:buFont typeface="Arial" pitchFamily="34" charset="0"/>
              <a:buChar char="•"/>
            </a:pPr>
            <a:r>
              <a:rPr lang="pl-PL" sz="1500" dirty="0" smtClean="0"/>
              <a:t>gońcy, bagażowi i pokrewni.</a:t>
            </a:r>
          </a:p>
          <a:p>
            <a:endParaRPr lang="pl-PL" dirty="0" smtClean="0"/>
          </a:p>
          <a:p>
            <a:endParaRPr lang="pl-P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zatrudnienia związana z powstaniem </a:t>
            </a:r>
            <a:br>
              <a:rPr lang="pl-PL" dirty="0" smtClean="0"/>
            </a:br>
            <a:r>
              <a:rPr lang="pl-PL" dirty="0" smtClean="0"/>
              <a:t>uzdrowiska (2)</a:t>
            </a:r>
            <a:endParaRPr lang="pl-PL" dirty="0"/>
          </a:p>
        </p:txBody>
      </p:sp>
      <p:graphicFrame>
        <p:nvGraphicFramePr>
          <p:cNvPr id="5" name="Diagram 4"/>
          <p:cNvGraphicFramePr/>
          <p:nvPr/>
        </p:nvGraphicFramePr>
        <p:xfrm>
          <a:off x="493815" y="982240"/>
          <a:ext cx="8918369" cy="489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2687739" y="2089859"/>
          <a:ext cx="2188190" cy="25794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1" descr="C:\Users\mpa\Desktop\nowe logo inse.png"/>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043040" y="2281590"/>
            <a:ext cx="947738" cy="123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http://rankingdeweloperow.pl/site-media/images/2010/12/17/Dane_statystyczne_.jpg"/>
          <p:cNvPicPr>
            <a:picLocks noChangeAspect="1" noChangeArrowheads="1"/>
          </p:cNvPicPr>
          <p:nvPr/>
        </p:nvPicPr>
        <p:blipFill>
          <a:blip r:embed="rId13" cstate="print">
            <a:clrChange>
              <a:clrFrom>
                <a:srgbClr val="F0F0F0"/>
              </a:clrFrom>
              <a:clrTo>
                <a:srgbClr val="F0F0F0">
                  <a:alpha val="0"/>
                </a:srgbClr>
              </a:clrTo>
            </a:clrChange>
            <a:duotone>
              <a:schemeClr val="accent4">
                <a:shade val="45000"/>
                <a:satMod val="135000"/>
              </a:schemeClr>
              <a:prstClr val="white"/>
            </a:duotone>
          </a:blip>
          <a:stretch>
            <a:fillRect/>
          </a:stretch>
        </p:blipFill>
        <p:spPr bwMode="auto">
          <a:xfrm>
            <a:off x="5300209" y="2155299"/>
            <a:ext cx="1456427" cy="109232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zatrudnienia związana z powstaniem </a:t>
            </a:r>
            <a:br>
              <a:rPr lang="pl-PL" dirty="0" smtClean="0"/>
            </a:br>
            <a:r>
              <a:rPr lang="pl-PL" dirty="0" smtClean="0"/>
              <a:t>uzdrowiska (3)</a:t>
            </a:r>
            <a:endParaRPr lang="pl-PL" dirty="0"/>
          </a:p>
        </p:txBody>
      </p:sp>
      <p:sp>
        <p:nvSpPr>
          <p:cNvPr id="5" name="pole tekstowe 4"/>
          <p:cNvSpPr txBox="1"/>
          <p:nvPr/>
        </p:nvSpPr>
        <p:spPr>
          <a:xfrm>
            <a:off x="560512" y="1909936"/>
            <a:ext cx="4425032" cy="461665"/>
          </a:xfrm>
          <a:prstGeom prst="rect">
            <a:avLst/>
          </a:prstGeom>
          <a:noFill/>
        </p:spPr>
        <p:txBody>
          <a:bodyPr wrap="square" rtlCol="0">
            <a:spAutoFit/>
          </a:bodyPr>
          <a:lstStyle/>
          <a:p>
            <a:pPr algn="just"/>
            <a:r>
              <a:rPr lang="pl-PL" sz="1200" dirty="0" smtClean="0">
                <a:solidFill>
                  <a:srgbClr val="8F8FAA"/>
                </a:solidFill>
              </a:rPr>
              <a:t>Liczba pracujących w Skierniewicach oraz powiecie skierniewickim </a:t>
            </a:r>
            <a:br>
              <a:rPr lang="pl-PL" sz="1200" dirty="0" smtClean="0">
                <a:solidFill>
                  <a:srgbClr val="8F8FAA"/>
                </a:solidFill>
              </a:rPr>
            </a:br>
            <a:r>
              <a:rPr lang="pl-PL" sz="1200" dirty="0" smtClean="0">
                <a:solidFill>
                  <a:srgbClr val="8F8FAA"/>
                </a:solidFill>
              </a:rPr>
              <a:t>w zawodach związanych z ochroną zdrowia</a:t>
            </a:r>
            <a:endParaRPr lang="pl-PL" sz="1200" dirty="0">
              <a:solidFill>
                <a:srgbClr val="8F8FAA"/>
              </a:solidFill>
            </a:endParaRPr>
          </a:p>
        </p:txBody>
      </p:sp>
      <p:graphicFrame>
        <p:nvGraphicFramePr>
          <p:cNvPr id="6" name="Wykres 5"/>
          <p:cNvGraphicFramePr/>
          <p:nvPr/>
        </p:nvGraphicFramePr>
        <p:xfrm>
          <a:off x="272480" y="2341984"/>
          <a:ext cx="4824536" cy="2599184"/>
        </p:xfrm>
        <a:graphic>
          <a:graphicData uri="http://schemas.openxmlformats.org/drawingml/2006/chart">
            <c:chart xmlns:c="http://schemas.openxmlformats.org/drawingml/2006/chart" xmlns:r="http://schemas.openxmlformats.org/officeDocument/2006/relationships" r:id="rId2"/>
          </a:graphicData>
        </a:graphic>
      </p:graphicFrame>
      <p:sp>
        <p:nvSpPr>
          <p:cNvPr id="7" name="pole tekstowe 6"/>
          <p:cNvSpPr txBox="1"/>
          <p:nvPr/>
        </p:nvSpPr>
        <p:spPr>
          <a:xfrm>
            <a:off x="5025008" y="1611372"/>
            <a:ext cx="4016896" cy="4985980"/>
          </a:xfrm>
          <a:prstGeom prst="rect">
            <a:avLst/>
          </a:prstGeom>
          <a:noFill/>
        </p:spPr>
        <p:txBody>
          <a:bodyPr wrap="square" rtlCol="0">
            <a:spAutoFit/>
          </a:bodyPr>
          <a:lstStyle/>
          <a:p>
            <a:pPr algn="ctr">
              <a:spcAft>
                <a:spcPts val="1200"/>
              </a:spcAft>
              <a:buClr>
                <a:srgbClr val="E96F28"/>
              </a:buClr>
              <a:buFont typeface="Wingdings" pitchFamily="2" charset="2"/>
              <a:buChar char="Ø"/>
            </a:pPr>
            <a:r>
              <a:rPr lang="pl-PL" dirty="0" smtClean="0">
                <a:solidFill>
                  <a:schemeClr val="tx1">
                    <a:lumMod val="95000"/>
                    <a:lumOff val="5000"/>
                  </a:schemeClr>
                </a:solidFill>
              </a:rPr>
              <a:t>tendencja malejąca liczby pracujących w okresie historycznym</a:t>
            </a:r>
          </a:p>
          <a:p>
            <a:pPr algn="ctr">
              <a:spcAft>
                <a:spcPts val="1200"/>
              </a:spcAft>
              <a:buClr>
                <a:srgbClr val="E96F28"/>
              </a:buClr>
              <a:buFont typeface="Wingdings" pitchFamily="2" charset="2"/>
              <a:buChar char="Ø"/>
            </a:pPr>
            <a:r>
              <a:rPr lang="pl-PL" dirty="0" smtClean="0">
                <a:solidFill>
                  <a:schemeClr val="tx1">
                    <a:lumMod val="95000"/>
                    <a:lumOff val="5000"/>
                  </a:schemeClr>
                </a:solidFill>
              </a:rPr>
              <a:t>do 2016 roku zmiany liczby pracujących determinowane procesami demograficznymi zachodzącymi </a:t>
            </a:r>
            <a:br>
              <a:rPr lang="pl-PL" dirty="0" smtClean="0">
                <a:solidFill>
                  <a:schemeClr val="tx1">
                    <a:lumMod val="95000"/>
                    <a:lumOff val="5000"/>
                  </a:schemeClr>
                </a:solidFill>
              </a:rPr>
            </a:br>
            <a:r>
              <a:rPr lang="pl-PL" dirty="0" smtClean="0"/>
              <a:t>w regionie </a:t>
            </a:r>
          </a:p>
          <a:p>
            <a:pPr algn="ctr">
              <a:spcAft>
                <a:spcPts val="1200"/>
              </a:spcAft>
              <a:buClr>
                <a:srgbClr val="E96F28"/>
              </a:buClr>
              <a:buFont typeface="Wingdings" pitchFamily="2" charset="2"/>
              <a:buChar char="Ø"/>
            </a:pPr>
            <a:r>
              <a:rPr lang="pl-PL" dirty="0" smtClean="0"/>
              <a:t>prognozowana zmiana tendencji </a:t>
            </a:r>
            <a:br>
              <a:rPr lang="pl-PL" dirty="0" smtClean="0"/>
            </a:br>
            <a:r>
              <a:rPr lang="pl-PL" dirty="0" smtClean="0"/>
              <a:t>w 2017 determinowana otwarciem pierwszego obiektu lecznictwa uzdrowiskowego (szpital, sanatorium lub zakład przyrodoleczniczy)</a:t>
            </a:r>
          </a:p>
          <a:p>
            <a:pPr algn="ctr">
              <a:buClr>
                <a:srgbClr val="E96F28"/>
              </a:buClr>
              <a:buFont typeface="Wingdings" pitchFamily="2" charset="2"/>
              <a:buChar char="Ø"/>
            </a:pPr>
            <a:r>
              <a:rPr lang="pl-PL" dirty="0" smtClean="0">
                <a:solidFill>
                  <a:schemeClr val="tx1">
                    <a:lumMod val="95000"/>
                    <a:lumOff val="5000"/>
                  </a:schemeClr>
                </a:solidFill>
              </a:rPr>
              <a:t>przyrost liczby pracujących o 24,76% </a:t>
            </a:r>
            <a:br>
              <a:rPr lang="pl-PL" dirty="0" smtClean="0">
                <a:solidFill>
                  <a:schemeClr val="tx1">
                    <a:lumMod val="95000"/>
                    <a:lumOff val="5000"/>
                  </a:schemeClr>
                </a:solidFill>
              </a:rPr>
            </a:br>
            <a:r>
              <a:rPr lang="pl-PL" dirty="0" smtClean="0">
                <a:solidFill>
                  <a:schemeClr val="tx1">
                    <a:lumMod val="95000"/>
                    <a:lumOff val="5000"/>
                  </a:schemeClr>
                </a:solidFill>
              </a:rPr>
              <a:t>w latach 2016–2035</a:t>
            </a:r>
          </a:p>
          <a:p>
            <a:pPr algn="ctr">
              <a:buClr>
                <a:srgbClr val="E96F28"/>
              </a:buClr>
              <a:buFont typeface="Wingdings" pitchFamily="2" charset="2"/>
              <a:buChar char="Ø"/>
            </a:pPr>
            <a:endParaRPr lang="pl-PL" dirty="0" smtClean="0">
              <a:solidFill>
                <a:schemeClr val="tx1">
                  <a:lumMod val="95000"/>
                  <a:lumOff val="5000"/>
                </a:schemeClr>
              </a:solidFill>
            </a:endParaRPr>
          </a:p>
          <a:p>
            <a:endParaRPr lang="pl-PL" dirty="0" smtClean="0"/>
          </a:p>
          <a:p>
            <a:endParaRPr lang="pl-P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zatrudnienia związana z powstaniem </a:t>
            </a:r>
            <a:br>
              <a:rPr lang="pl-PL" dirty="0" smtClean="0"/>
            </a:br>
            <a:r>
              <a:rPr lang="pl-PL" dirty="0" smtClean="0"/>
              <a:t>uzdrowiska (4)</a:t>
            </a:r>
            <a:endParaRPr lang="pl-PL" dirty="0"/>
          </a:p>
        </p:txBody>
      </p:sp>
      <p:graphicFrame>
        <p:nvGraphicFramePr>
          <p:cNvPr id="3" name="Wykres 2"/>
          <p:cNvGraphicFramePr/>
          <p:nvPr/>
        </p:nvGraphicFramePr>
        <p:xfrm>
          <a:off x="272480" y="2276872"/>
          <a:ext cx="4752528"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p:cNvSpPr txBox="1"/>
          <p:nvPr/>
        </p:nvSpPr>
        <p:spPr>
          <a:xfrm>
            <a:off x="632520" y="1765920"/>
            <a:ext cx="4392488" cy="461665"/>
          </a:xfrm>
          <a:prstGeom prst="rect">
            <a:avLst/>
          </a:prstGeom>
          <a:noFill/>
        </p:spPr>
        <p:txBody>
          <a:bodyPr wrap="square" rtlCol="0">
            <a:spAutoFit/>
          </a:bodyPr>
          <a:lstStyle/>
          <a:p>
            <a:pPr algn="just"/>
            <a:r>
              <a:rPr lang="pl-PL" sz="1200" dirty="0" smtClean="0">
                <a:solidFill>
                  <a:srgbClr val="8F8FAA"/>
                </a:solidFill>
              </a:rPr>
              <a:t>Liczba pracujących w Skierniewicach oraz powiecie skierniewickim w zawodach związanych z obsługą uzdrowiska, turystyką i rekreacją</a:t>
            </a:r>
            <a:endParaRPr lang="pl-PL" sz="1200" dirty="0">
              <a:solidFill>
                <a:srgbClr val="8F8FAA"/>
              </a:solidFill>
            </a:endParaRPr>
          </a:p>
        </p:txBody>
      </p:sp>
      <p:sp>
        <p:nvSpPr>
          <p:cNvPr id="5" name="pole tekstowe 4"/>
          <p:cNvSpPr txBox="1"/>
          <p:nvPr/>
        </p:nvSpPr>
        <p:spPr>
          <a:xfrm>
            <a:off x="5025008" y="2204864"/>
            <a:ext cx="4016896" cy="3447098"/>
          </a:xfrm>
          <a:prstGeom prst="rect">
            <a:avLst/>
          </a:prstGeom>
          <a:noFill/>
        </p:spPr>
        <p:txBody>
          <a:bodyPr wrap="square" rtlCol="0">
            <a:spAutoFit/>
          </a:bodyPr>
          <a:lstStyle/>
          <a:p>
            <a:pPr algn="ctr">
              <a:spcAft>
                <a:spcPts val="1200"/>
              </a:spcAft>
              <a:buClr>
                <a:srgbClr val="E96F28"/>
              </a:buClr>
              <a:buFont typeface="Wingdings" pitchFamily="2" charset="2"/>
              <a:buChar char="Ø"/>
            </a:pPr>
            <a:r>
              <a:rPr lang="pl-PL" dirty="0" smtClean="0">
                <a:solidFill>
                  <a:schemeClr val="tx1">
                    <a:lumMod val="95000"/>
                    <a:lumOff val="5000"/>
                  </a:schemeClr>
                </a:solidFill>
              </a:rPr>
              <a:t>tendencja malejąca liczby pracujących w okresie historycznym</a:t>
            </a:r>
          </a:p>
          <a:p>
            <a:pPr algn="ctr">
              <a:spcAft>
                <a:spcPts val="1200"/>
              </a:spcAft>
              <a:buClr>
                <a:srgbClr val="E96F28"/>
              </a:buClr>
              <a:buFont typeface="Wingdings" pitchFamily="2" charset="2"/>
              <a:buChar char="Ø"/>
            </a:pPr>
            <a:r>
              <a:rPr lang="pl-PL" dirty="0" smtClean="0">
                <a:solidFill>
                  <a:schemeClr val="tx1">
                    <a:lumMod val="95000"/>
                    <a:lumOff val="5000"/>
                  </a:schemeClr>
                </a:solidFill>
              </a:rPr>
              <a:t>do 2016 roku zmiany liczby pracujących determinowane procesami demograficznymi zachodzącymi w regionie </a:t>
            </a:r>
          </a:p>
          <a:p>
            <a:pPr algn="ctr">
              <a:buClr>
                <a:srgbClr val="E96F28"/>
              </a:buClr>
              <a:buFont typeface="Wingdings" pitchFamily="2" charset="2"/>
              <a:buChar char="Ø"/>
            </a:pPr>
            <a:r>
              <a:rPr lang="pl-PL" dirty="0" smtClean="0">
                <a:solidFill>
                  <a:schemeClr val="tx1">
                    <a:lumMod val="95000"/>
                    <a:lumOff val="5000"/>
                  </a:schemeClr>
                </a:solidFill>
              </a:rPr>
              <a:t>przyrost liczby pracujących o 807 osób w latach 2016–2035</a:t>
            </a:r>
          </a:p>
          <a:p>
            <a:pPr algn="ctr">
              <a:buClr>
                <a:srgbClr val="E96F28"/>
              </a:buClr>
              <a:buFont typeface="Wingdings" pitchFamily="2" charset="2"/>
              <a:buChar char="Ø"/>
            </a:pPr>
            <a:endParaRPr lang="pl-PL" dirty="0" smtClean="0">
              <a:solidFill>
                <a:schemeClr val="tx1">
                  <a:lumMod val="95000"/>
                  <a:lumOff val="5000"/>
                </a:schemeClr>
              </a:solidFill>
            </a:endParaRPr>
          </a:p>
          <a:p>
            <a:endParaRPr lang="pl-PL" dirty="0" smtClean="0"/>
          </a:p>
          <a:p>
            <a:endParaRPr lang="pl-P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zatrudnienia związana z powstaniem </a:t>
            </a:r>
            <a:br>
              <a:rPr lang="pl-PL" dirty="0" smtClean="0"/>
            </a:br>
            <a:r>
              <a:rPr lang="pl-PL" dirty="0" smtClean="0"/>
              <a:t>uzdrowiska (5)</a:t>
            </a:r>
            <a:endParaRPr lang="pl-PL" dirty="0"/>
          </a:p>
        </p:txBody>
      </p:sp>
      <p:sp>
        <p:nvSpPr>
          <p:cNvPr id="3" name="pole tekstowe 2"/>
          <p:cNvSpPr txBox="1"/>
          <p:nvPr/>
        </p:nvSpPr>
        <p:spPr>
          <a:xfrm>
            <a:off x="1136576" y="1995805"/>
            <a:ext cx="7632848" cy="2585323"/>
          </a:xfrm>
          <a:prstGeom prst="rect">
            <a:avLst/>
          </a:prstGeom>
          <a:noFill/>
        </p:spPr>
        <p:txBody>
          <a:bodyPr wrap="square" rtlCol="0">
            <a:spAutoFit/>
          </a:bodyPr>
          <a:lstStyle/>
          <a:p>
            <a:pPr algn="ctr"/>
            <a:r>
              <a:rPr lang="pl-PL" b="1" dirty="0" smtClean="0"/>
              <a:t>	</a:t>
            </a:r>
          </a:p>
          <a:p>
            <a:pPr algn="ctr"/>
            <a:r>
              <a:rPr lang="pl-PL" dirty="0" smtClean="0"/>
              <a:t>Wykonane predykcje pokazują, że utworzenie uzdrowiska może spowodować przyrost liczby pracujących w zawodach związanych z ochroną zdrowia, rehabilitacją, turystyką i rekreacją w latach 2012–2035 o 906 osób.</a:t>
            </a:r>
          </a:p>
          <a:p>
            <a:pPr algn="ctr"/>
            <a:r>
              <a:rPr lang="pl-PL" dirty="0" smtClean="0"/>
              <a:t>	</a:t>
            </a:r>
          </a:p>
          <a:p>
            <a:pPr algn="ctr"/>
            <a:r>
              <a:rPr lang="pl-PL" dirty="0" smtClean="0"/>
              <a:t>Największy przyrost liczby pracujących jest szacowany na 2017 rok. Będzie to determinowane przewidywanym otwarciem pierwszego obiektu lecznictwa uzdrowiskowego (szpital, sanatorium lub Zakład Przyrodoleczniczy). </a:t>
            </a:r>
          </a:p>
          <a:p>
            <a:endParaRPr lang="pl-PL" dirty="0"/>
          </a:p>
        </p:txBody>
      </p:sp>
      <p:pic>
        <p:nvPicPr>
          <p:cNvPr id="4" name="Obraz 3" descr="this.png"/>
          <p:cNvPicPr/>
          <p:nvPr/>
        </p:nvPicPr>
        <p:blipFill>
          <a:blip r:embed="rId2" cstate="print"/>
          <a:stretch>
            <a:fillRect/>
          </a:stretch>
        </p:blipFill>
        <p:spPr>
          <a:xfrm flipH="1">
            <a:off x="344488" y="2861414"/>
            <a:ext cx="790575" cy="7905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3000" b="1" dirty="0" smtClean="0">
                <a:solidFill>
                  <a:srgbClr val="E96F28"/>
                </a:solidFill>
              </a:rPr>
              <a:t>CEL EKSPERTYZY</a:t>
            </a:r>
            <a:endParaRPr lang="pl-PL" sz="3000" b="1" dirty="0">
              <a:solidFill>
                <a:srgbClr val="E96F28"/>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2500" b="1" dirty="0" smtClean="0"/>
              <a:t>UZDROWISKO A ROZWÓJ PRZEDSIĘBIORCZOŚCI</a:t>
            </a:r>
            <a:endParaRPr lang="pl-PL" sz="25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dla rozwoju dla lokalnej </a:t>
            </a:r>
            <a:br>
              <a:rPr lang="pl-PL" dirty="0" smtClean="0"/>
            </a:br>
            <a:r>
              <a:rPr lang="pl-PL" dirty="0" smtClean="0"/>
              <a:t>przedsiębiorczości (1)</a:t>
            </a:r>
            <a:endParaRPr lang="pl-PL" dirty="0"/>
          </a:p>
        </p:txBody>
      </p:sp>
      <p:sp>
        <p:nvSpPr>
          <p:cNvPr id="3" name="pole tekstowe 2"/>
          <p:cNvSpPr txBox="1"/>
          <p:nvPr/>
        </p:nvSpPr>
        <p:spPr>
          <a:xfrm>
            <a:off x="488504" y="1367765"/>
            <a:ext cx="7992888" cy="707886"/>
          </a:xfrm>
          <a:prstGeom prst="rect">
            <a:avLst/>
          </a:prstGeom>
          <a:solidFill>
            <a:srgbClr val="E96F28"/>
          </a:solidFill>
          <a:ln>
            <a:solidFill>
              <a:srgbClr val="E96F28"/>
            </a:solidFill>
          </a:ln>
        </p:spPr>
        <p:txBody>
          <a:bodyPr wrap="square" rtlCol="0">
            <a:spAutoFit/>
          </a:bodyPr>
          <a:lstStyle/>
          <a:p>
            <a:r>
              <a:rPr lang="pl-PL" sz="2000" dirty="0" smtClean="0">
                <a:solidFill>
                  <a:schemeClr val="bg1"/>
                </a:solidFill>
              </a:rPr>
              <a:t>Szanse dla rozwoju lokalnej przedsiębiorczości związane z powstaniem uzdrowiska:</a:t>
            </a:r>
            <a:endParaRPr lang="pl-PL" sz="2000" dirty="0">
              <a:solidFill>
                <a:schemeClr val="bg1"/>
              </a:solidFill>
            </a:endParaRPr>
          </a:p>
        </p:txBody>
      </p:sp>
      <p:pic>
        <p:nvPicPr>
          <p:cNvPr id="4" name="Obraz 3" descr="plus.png"/>
          <p:cNvPicPr/>
          <p:nvPr/>
        </p:nvPicPr>
        <p:blipFill>
          <a:blip r:embed="rId2" cstate="print"/>
          <a:stretch>
            <a:fillRect/>
          </a:stretch>
        </p:blipFill>
        <p:spPr>
          <a:xfrm>
            <a:off x="8121351" y="1295756"/>
            <a:ext cx="864000" cy="864000"/>
          </a:xfrm>
          <a:prstGeom prst="rect">
            <a:avLst/>
          </a:prstGeom>
        </p:spPr>
      </p:pic>
      <p:sp>
        <p:nvSpPr>
          <p:cNvPr id="5" name="pole tekstowe 4"/>
          <p:cNvSpPr txBox="1"/>
          <p:nvPr/>
        </p:nvSpPr>
        <p:spPr>
          <a:xfrm>
            <a:off x="488504" y="2159853"/>
            <a:ext cx="8424936" cy="4555093"/>
          </a:xfrm>
          <a:prstGeom prst="rect">
            <a:avLst/>
          </a:prstGeom>
          <a:noFill/>
        </p:spPr>
        <p:txBody>
          <a:bodyPr wrap="square" rtlCol="0">
            <a:spAutoFit/>
          </a:bodyPr>
          <a:lstStyle/>
          <a:p>
            <a:pPr marL="342900" lvl="0" indent="-342900" algn="just">
              <a:buClr>
                <a:srgbClr val="E96F28"/>
              </a:buClr>
              <a:buFont typeface="+mj-lt"/>
              <a:buAutoNum type="arabicPeriod"/>
            </a:pPr>
            <a:r>
              <a:rPr lang="pl-PL" sz="1700" dirty="0" smtClean="0"/>
              <a:t>plan zagospodarowania wolnych 140 ha,</a:t>
            </a:r>
          </a:p>
          <a:p>
            <a:pPr marL="342900" lvl="0" indent="-342900" algn="just">
              <a:buClr>
                <a:srgbClr val="E96F28"/>
              </a:buClr>
              <a:buFont typeface="+mj-lt"/>
              <a:buAutoNum type="arabicPeriod"/>
            </a:pPr>
            <a:r>
              <a:rPr lang="pl-PL" sz="1700" dirty="0" smtClean="0"/>
              <a:t>rozwój sektora małych i średnich przedsiębiorstw,</a:t>
            </a:r>
          </a:p>
          <a:p>
            <a:pPr marL="342900" lvl="0" indent="-342900" algn="just">
              <a:buClr>
                <a:srgbClr val="E96F28"/>
              </a:buClr>
              <a:buFont typeface="+mj-lt"/>
              <a:buAutoNum type="arabicPeriod"/>
            </a:pPr>
            <a:r>
              <a:rPr lang="pl-PL" sz="1700" dirty="0" smtClean="0"/>
              <a:t>rozwój działalności pozarolniczej, w szczególności handlowej, usługowej, rzemieślniczej, turystycznej oraz agroturystyki,</a:t>
            </a:r>
          </a:p>
          <a:p>
            <a:pPr marL="342900" indent="-342900" algn="just">
              <a:buClr>
                <a:srgbClr val="E96F28"/>
              </a:buClr>
              <a:buFont typeface="+mj-lt"/>
              <a:buAutoNum type="arabicPeriod"/>
            </a:pPr>
            <a:r>
              <a:rPr lang="pl-PL" sz="1700" dirty="0" smtClean="0"/>
              <a:t>restrykcje związane z prowadzeniem działalności gospodarczej i inwestycjami dopuszczalnymi w strefie obszaru uzdrowiska korelują z:</a:t>
            </a:r>
          </a:p>
          <a:p>
            <a:pPr marL="800100" lvl="1" indent="-342900" algn="just">
              <a:buClr>
                <a:srgbClr val="E96F28"/>
              </a:buClr>
              <a:buFont typeface="+mj-lt"/>
              <a:buAutoNum type="alphaLcParenR"/>
            </a:pPr>
            <a:r>
              <a:rPr lang="pl-PL" sz="1700" dirty="0" smtClean="0"/>
              <a:t>Skierniewice są miastem przemysłu nieuciążliwego; co więcej, według władz miasta Skierniewic nie zabiegają o wprowadzenie na teren miasta przemysłu ciężkiego,</a:t>
            </a:r>
          </a:p>
          <a:p>
            <a:pPr marL="800100" lvl="1" indent="-342900" algn="just">
              <a:buClr>
                <a:srgbClr val="E96F28"/>
              </a:buClr>
              <a:buFont typeface="+mj-lt"/>
              <a:buAutoNum type="alphaLcParenR"/>
            </a:pPr>
            <a:r>
              <a:rPr lang="pl-PL" sz="1700" dirty="0" smtClean="0"/>
              <a:t>obszar ochrony uzdrowiskowej będzie sąsiadować z osiedlami mieszkalnymi,</a:t>
            </a:r>
          </a:p>
          <a:p>
            <a:pPr marL="800100" lvl="1" indent="-342900" algn="just">
              <a:buClr>
                <a:srgbClr val="E96F28"/>
              </a:buClr>
              <a:buFont typeface="+mj-lt"/>
              <a:buAutoNum type="alphaLcParenR"/>
            </a:pPr>
            <a:r>
              <a:rPr lang="pl-PL" sz="1700" dirty="0" smtClean="0"/>
              <a:t>Skierniewice określane są mianem zielonego miasta oraz stolicy nauk ogrodniczych,</a:t>
            </a:r>
          </a:p>
          <a:p>
            <a:pPr marL="800100" lvl="1" indent="-342900" algn="just">
              <a:buClr>
                <a:srgbClr val="E96F28"/>
              </a:buClr>
              <a:buFont typeface="+mj-lt"/>
              <a:buAutoNum type="alphaLcParenR"/>
            </a:pPr>
            <a:r>
              <a:rPr lang="pl-PL" sz="1700" dirty="0" smtClean="0"/>
              <a:t>utworzenie uzdrowiska jest zgodne z planami rozwoju lokalnego powiatu skierniewickiego: „wypracowanie spójnego planu rozwoju gospodarczego powiatu, z położeniem nacisku na rozwój »zielonych« przemysłów, tj. sadownictwa, ogrodnictwa, warzywnictwa, uprawy roślin energetycznych oraz tworzenie tzw. »zielonych« zamówień i »zielonych« miejsc pracy, zgodnie z zasadami zrównoważonego rozwoju”,</a:t>
            </a:r>
          </a:p>
          <a:p>
            <a:pPr marL="342900" indent="-342900"/>
            <a:endParaRPr lang="pl-PL"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dla rozwoju dla lokalnej </a:t>
            </a:r>
            <a:br>
              <a:rPr lang="pl-PL" dirty="0" smtClean="0"/>
            </a:br>
            <a:r>
              <a:rPr lang="pl-PL" dirty="0" smtClean="0"/>
              <a:t>przedsiębiorczości (2)</a:t>
            </a:r>
            <a:endParaRPr lang="pl-PL" dirty="0"/>
          </a:p>
        </p:txBody>
      </p:sp>
      <p:sp>
        <p:nvSpPr>
          <p:cNvPr id="3" name="pole tekstowe 2"/>
          <p:cNvSpPr txBox="1"/>
          <p:nvPr/>
        </p:nvSpPr>
        <p:spPr>
          <a:xfrm>
            <a:off x="488504" y="1280949"/>
            <a:ext cx="7344816" cy="707886"/>
          </a:xfrm>
          <a:prstGeom prst="rect">
            <a:avLst/>
          </a:prstGeom>
          <a:solidFill>
            <a:srgbClr val="E96F28"/>
          </a:solidFill>
          <a:ln>
            <a:solidFill>
              <a:srgbClr val="E96F28"/>
            </a:solidFill>
          </a:ln>
        </p:spPr>
        <p:txBody>
          <a:bodyPr wrap="square" rtlCol="0">
            <a:spAutoFit/>
          </a:bodyPr>
          <a:lstStyle/>
          <a:p>
            <a:r>
              <a:rPr lang="pl-PL" sz="2000" dirty="0" smtClean="0">
                <a:solidFill>
                  <a:schemeClr val="bg1"/>
                </a:solidFill>
              </a:rPr>
              <a:t>Szanse dla rozwoju lokalnej przedsiębiorczości związane z powstaniem uzdrowiska:</a:t>
            </a:r>
            <a:endParaRPr lang="pl-PL" sz="2000" dirty="0">
              <a:solidFill>
                <a:schemeClr val="bg1"/>
              </a:solidFill>
            </a:endParaRPr>
          </a:p>
        </p:txBody>
      </p:sp>
      <p:pic>
        <p:nvPicPr>
          <p:cNvPr id="4" name="Obraz 3" descr="plus.png"/>
          <p:cNvPicPr/>
          <p:nvPr/>
        </p:nvPicPr>
        <p:blipFill>
          <a:blip r:embed="rId2" cstate="print"/>
          <a:stretch>
            <a:fillRect/>
          </a:stretch>
        </p:blipFill>
        <p:spPr>
          <a:xfrm>
            <a:off x="7402784" y="1208940"/>
            <a:ext cx="864000" cy="864000"/>
          </a:xfrm>
          <a:prstGeom prst="rect">
            <a:avLst/>
          </a:prstGeom>
        </p:spPr>
      </p:pic>
      <p:sp>
        <p:nvSpPr>
          <p:cNvPr id="5" name="pole tekstowe 4"/>
          <p:cNvSpPr txBox="1"/>
          <p:nvPr/>
        </p:nvSpPr>
        <p:spPr>
          <a:xfrm>
            <a:off x="488504" y="2087845"/>
            <a:ext cx="7488832" cy="4293483"/>
          </a:xfrm>
          <a:prstGeom prst="rect">
            <a:avLst/>
          </a:prstGeom>
          <a:noFill/>
        </p:spPr>
        <p:txBody>
          <a:bodyPr wrap="square" rtlCol="0">
            <a:spAutoFit/>
          </a:bodyPr>
          <a:lstStyle/>
          <a:p>
            <a:pPr marL="342900" lvl="0" indent="-342900" algn="just">
              <a:buClr>
                <a:srgbClr val="E96F28"/>
              </a:buClr>
              <a:buFont typeface="+mj-lt"/>
              <a:buAutoNum type="arabicPeriod" startAt="5"/>
            </a:pPr>
            <a:r>
              <a:rPr lang="pl-PL" sz="1700" dirty="0" smtClean="0"/>
              <a:t>restrykcje związane z prowadzeniem działalności gospodarczej i inwestycjami dopuszczalnymi w strefie obszaru uzdrowiska nie utrudniają dalszego rozwoju przemysłu w strefach przemysłowych miasta Skierniewic, tj. przy ul. Fabrycznej, ul. Unii Europejskiej oraz obszaru 70 ha między  ul. Przemysłową, ul. Czerwoną </a:t>
            </a:r>
            <a:br>
              <a:rPr lang="pl-PL" sz="1700" dirty="0" smtClean="0"/>
            </a:br>
            <a:r>
              <a:rPr lang="pl-PL" sz="1700" dirty="0" smtClean="0"/>
              <a:t>i ul. Fabryczną,</a:t>
            </a:r>
          </a:p>
          <a:p>
            <a:pPr marL="342900" indent="-342900" algn="just">
              <a:buClr>
                <a:srgbClr val="E96F28"/>
              </a:buClr>
              <a:buFont typeface="+mj-lt"/>
              <a:buAutoNum type="arabicPeriod" startAt="5"/>
            </a:pPr>
            <a:r>
              <a:rPr lang="pl-PL" sz="1700" dirty="0" smtClean="0"/>
              <a:t>wzrost atrakcyjności inwestycyjnej regionu, co wiąże się ze wzrostem nakładów inwestycyjnych,</a:t>
            </a:r>
          </a:p>
          <a:p>
            <a:pPr marL="342900" lvl="0" indent="-342900" algn="just">
              <a:buClr>
                <a:srgbClr val="E96F28"/>
              </a:buClr>
              <a:buFont typeface="+mj-lt"/>
              <a:buAutoNum type="arabicPeriod" startAt="5"/>
            </a:pPr>
            <a:r>
              <a:rPr lang="pl-PL" sz="1700" dirty="0" smtClean="0"/>
              <a:t>tylko jedno uzdrowisko w województwie łódzkim – Uzdrowisko Uniejów,</a:t>
            </a:r>
          </a:p>
          <a:p>
            <a:pPr marL="342900" lvl="0" indent="-342900" algn="just">
              <a:buClr>
                <a:srgbClr val="E96F28"/>
              </a:buClr>
              <a:buFont typeface="+mj-lt"/>
              <a:buAutoNum type="arabicPeriod" startAt="5"/>
            </a:pPr>
            <a:r>
              <a:rPr lang="pl-PL" sz="1700" dirty="0" smtClean="0"/>
              <a:t>usprawnienie działania administracji publicznej poprzez uproszczenie procedur na podjęcie działalności oraz stworzenie podstaw prawnych umożliwiających tworzenie partnerstwa publiczno-prawnego przez samorząd, partnerów społecznych i gospodarczych,</a:t>
            </a:r>
          </a:p>
          <a:p>
            <a:pPr marL="342900" lvl="0" indent="-342900" algn="just">
              <a:buClr>
                <a:srgbClr val="E96F28"/>
              </a:buClr>
              <a:buFont typeface="+mj-lt"/>
              <a:buAutoNum type="arabicPeriod" startAt="5"/>
            </a:pPr>
            <a:r>
              <a:rPr lang="pl-PL" sz="1700" dirty="0" smtClean="0"/>
              <a:t>podniesienie jakości świadczonych usług,</a:t>
            </a:r>
          </a:p>
          <a:p>
            <a:pPr marL="342900" indent="-342900" algn="just">
              <a:buClr>
                <a:srgbClr val="E96F28"/>
              </a:buClr>
              <a:buFont typeface="+mj-lt"/>
              <a:buAutoNum type="arabicPeriod" startAt="5"/>
            </a:pPr>
            <a:r>
              <a:rPr lang="pl-PL" sz="1700" dirty="0" smtClean="0"/>
              <a:t>możliwość produkcji na bazie solanki skierniewickich produktów leczniczo-kosmetycznych i rozwój usług kosmetycznych.</a:t>
            </a:r>
          </a:p>
          <a:p>
            <a:pPr marL="342900" indent="-342900"/>
            <a:endParaRPr lang="pl-PL"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dla rozwoju dla lokalnej </a:t>
            </a:r>
            <a:br>
              <a:rPr lang="pl-PL" dirty="0" smtClean="0"/>
            </a:br>
            <a:r>
              <a:rPr lang="pl-PL" dirty="0" smtClean="0"/>
              <a:t>przedsiębiorczości (3)</a:t>
            </a:r>
            <a:endParaRPr lang="pl-PL" dirty="0"/>
          </a:p>
        </p:txBody>
      </p:sp>
      <p:sp>
        <p:nvSpPr>
          <p:cNvPr id="4" name="pole tekstowe 3"/>
          <p:cNvSpPr txBox="1"/>
          <p:nvPr/>
        </p:nvSpPr>
        <p:spPr>
          <a:xfrm>
            <a:off x="848544" y="1568986"/>
            <a:ext cx="7128792" cy="707886"/>
          </a:xfrm>
          <a:prstGeom prst="rect">
            <a:avLst/>
          </a:prstGeom>
          <a:solidFill>
            <a:srgbClr val="E96F28"/>
          </a:solidFill>
          <a:ln>
            <a:solidFill>
              <a:srgbClr val="E96F28"/>
            </a:solidFill>
          </a:ln>
        </p:spPr>
        <p:txBody>
          <a:bodyPr wrap="square" rtlCol="0">
            <a:spAutoFit/>
          </a:bodyPr>
          <a:lstStyle/>
          <a:p>
            <a:pPr algn="r"/>
            <a:r>
              <a:rPr lang="pl-PL" sz="2000" dirty="0" smtClean="0">
                <a:solidFill>
                  <a:schemeClr val="bg1"/>
                </a:solidFill>
              </a:rPr>
              <a:t>Zagrożenia dla rozwoju lokalnej przedsiębiorczości związane z powstaniem uzdrowiska:</a:t>
            </a:r>
            <a:endParaRPr lang="pl-PL" sz="2000" dirty="0">
              <a:solidFill>
                <a:schemeClr val="bg1"/>
              </a:solidFill>
            </a:endParaRPr>
          </a:p>
        </p:txBody>
      </p:sp>
      <p:sp>
        <p:nvSpPr>
          <p:cNvPr id="5" name="pole tekstowe 4"/>
          <p:cNvSpPr txBox="1"/>
          <p:nvPr/>
        </p:nvSpPr>
        <p:spPr>
          <a:xfrm>
            <a:off x="704528" y="2339876"/>
            <a:ext cx="7272808" cy="2385268"/>
          </a:xfrm>
          <a:prstGeom prst="rect">
            <a:avLst/>
          </a:prstGeom>
          <a:noFill/>
        </p:spPr>
        <p:txBody>
          <a:bodyPr wrap="square" rtlCol="0">
            <a:spAutoFit/>
          </a:bodyPr>
          <a:lstStyle/>
          <a:p>
            <a:pPr marL="342900" indent="-342900" algn="just">
              <a:spcAft>
                <a:spcPts val="600"/>
              </a:spcAft>
              <a:buClr>
                <a:srgbClr val="E96F28"/>
              </a:buClr>
              <a:buFont typeface="+mj-lt"/>
              <a:buAutoNum type="arabicPeriod"/>
            </a:pPr>
            <a:r>
              <a:rPr lang="pl-PL" dirty="0" smtClean="0"/>
              <a:t>restrykcje związane z prowadzeniem działalności gospodarczej </a:t>
            </a:r>
            <a:br>
              <a:rPr lang="pl-PL" dirty="0" smtClean="0"/>
            </a:br>
            <a:r>
              <a:rPr lang="pl-PL" dirty="0" smtClean="0"/>
              <a:t>i inwestycjami dopuszczalnymi na obszarze objętym statusem uzdrowiska, tj. Osiedlu Zdrojowym miasta Skierniewic oraz w trzech sołectwach w gminie Maków: Krężcach, Dąbrowicach i Makowie,</a:t>
            </a:r>
          </a:p>
          <a:p>
            <a:pPr marL="342900" indent="-342900" algn="just">
              <a:buClr>
                <a:srgbClr val="E96F28"/>
              </a:buClr>
              <a:buFont typeface="+mj-lt"/>
              <a:buAutoNum type="arabicPeriod"/>
            </a:pPr>
            <a:r>
              <a:rPr lang="pl-PL" dirty="0" smtClean="0"/>
              <a:t>zwiększenie konkurencyjności w niektórych rodzajach działalności gospodarczej, np. usługach, handlu.</a:t>
            </a:r>
          </a:p>
          <a:p>
            <a:pPr marL="342900" indent="-342900">
              <a:buFont typeface="+mj-lt"/>
              <a:buAutoNum type="arabicPeriod"/>
            </a:pPr>
            <a:endParaRPr lang="pl-PL" dirty="0" smtClean="0"/>
          </a:p>
          <a:p>
            <a:pPr marL="342900" indent="-342900">
              <a:buFont typeface="+mj-lt"/>
              <a:buAutoNum type="arabicPeriod"/>
            </a:pPr>
            <a:endParaRPr lang="pl-PL" dirty="0" smtClean="0"/>
          </a:p>
        </p:txBody>
      </p:sp>
      <p:pic>
        <p:nvPicPr>
          <p:cNvPr id="3" name="Obraz 2" descr="minus.png"/>
          <p:cNvPicPr/>
          <p:nvPr/>
        </p:nvPicPr>
        <p:blipFill>
          <a:blip r:embed="rId2" cstate="print"/>
          <a:stretch>
            <a:fillRect/>
          </a:stretch>
        </p:blipFill>
        <p:spPr>
          <a:xfrm>
            <a:off x="416495" y="1484783"/>
            <a:ext cx="864000" cy="86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dla rozwoju dla lokalnej </a:t>
            </a:r>
            <a:br>
              <a:rPr lang="pl-PL" dirty="0" smtClean="0"/>
            </a:br>
            <a:r>
              <a:rPr lang="pl-PL" dirty="0" smtClean="0"/>
              <a:t>przedsiębiorczości (4)</a:t>
            </a:r>
            <a:endParaRPr lang="pl-PL" dirty="0"/>
          </a:p>
        </p:txBody>
      </p:sp>
      <p:sp>
        <p:nvSpPr>
          <p:cNvPr id="3" name="pole tekstowe 2"/>
          <p:cNvSpPr txBox="1"/>
          <p:nvPr/>
        </p:nvSpPr>
        <p:spPr>
          <a:xfrm>
            <a:off x="1136576" y="1629955"/>
            <a:ext cx="6912768" cy="4247317"/>
          </a:xfrm>
          <a:prstGeom prst="rect">
            <a:avLst/>
          </a:prstGeom>
          <a:noFill/>
        </p:spPr>
        <p:txBody>
          <a:bodyPr wrap="square" rtlCol="0">
            <a:spAutoFit/>
          </a:bodyPr>
          <a:lstStyle/>
          <a:p>
            <a:pPr algn="just"/>
            <a:r>
              <a:rPr lang="pl-PL" dirty="0" smtClean="0"/>
              <a:t>	Największe obawy związane z utworzeniem uzdrowiska mają 	przedsiębiorstwa zlokalizowane w obszarze ochrony 	uzdrowiskowej. 	Wszystkie przedsiębiorstwa, które zostaną objęte ochroną uzdrowiskową, będą się znajdować w strefie C.</a:t>
            </a:r>
          </a:p>
          <a:p>
            <a:pPr algn="just"/>
            <a:r>
              <a:rPr lang="pl-PL" dirty="0" smtClean="0"/>
              <a:t>	Ustawa o uzdrowiskach dopuszcza funkcjonowanie w strefie C zakładów przemysłowych w przypadku, gdy nie są one uciążliwe dla środowiska. Analiza oddziaływania na środowisko skierniewickich zakładów nie wykazała takiego wpływu. Brak jest więc obszarów ograniczonego użytkowania. Ewentualna uciążliwość tych obiektów zamyka się więc w obrębie działek, na których są one zlokalizowane.</a:t>
            </a:r>
          </a:p>
          <a:p>
            <a:pPr algn="just"/>
            <a:r>
              <a:rPr lang="pl-PL" dirty="0" smtClean="0"/>
              <a:t>	Zgodnie z zapewnieniami Prezydenta Miasta Skierniewic, jeżeli wystąpią jakiekolwiek przeciwwskazania dla rozwoju przedsiębiorstw zlokalizowanych w strefie ochrony uzdrowiskowej związane z restrykcjami objętymi ustawą o uzdrowiskach, przedsiębiorstwa te dostaną zastępcze grunty pod działalność gospodarczą.</a:t>
            </a:r>
            <a:endParaRPr lang="pl-PL" dirty="0"/>
          </a:p>
        </p:txBody>
      </p:sp>
      <p:pic>
        <p:nvPicPr>
          <p:cNvPr id="4" name="Obraz 3" descr="info.png"/>
          <p:cNvPicPr/>
          <p:nvPr/>
        </p:nvPicPr>
        <p:blipFill>
          <a:blip r:embed="rId2" cstate="print"/>
          <a:stretch>
            <a:fillRect/>
          </a:stretch>
        </p:blipFill>
        <p:spPr>
          <a:xfrm>
            <a:off x="1136576" y="1629955"/>
            <a:ext cx="788472" cy="795647"/>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liczby podmiotów gospodarczych </a:t>
            </a:r>
            <a:br>
              <a:rPr lang="pl-PL" dirty="0" smtClean="0"/>
            </a:br>
            <a:r>
              <a:rPr lang="pl-PL" dirty="0" smtClean="0"/>
              <a:t>związana z powstaniem uzdrowiska (1)</a:t>
            </a:r>
            <a:endParaRPr lang="pl-PL" dirty="0"/>
          </a:p>
        </p:txBody>
      </p:sp>
      <p:graphicFrame>
        <p:nvGraphicFramePr>
          <p:cNvPr id="3" name="Diagram 2"/>
          <p:cNvGraphicFramePr/>
          <p:nvPr/>
        </p:nvGraphicFramePr>
        <p:xfrm>
          <a:off x="272480" y="1340768"/>
          <a:ext cx="820891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liczby podmiotów gospodarczych </a:t>
            </a:r>
            <a:br>
              <a:rPr lang="pl-PL" dirty="0" smtClean="0"/>
            </a:br>
            <a:r>
              <a:rPr lang="pl-PL" dirty="0" smtClean="0"/>
              <a:t>związana z powstaniem uzdrowiska (2)</a:t>
            </a:r>
            <a:endParaRPr lang="pl-PL" dirty="0"/>
          </a:p>
        </p:txBody>
      </p:sp>
      <p:graphicFrame>
        <p:nvGraphicFramePr>
          <p:cNvPr id="3" name="Diagram 2"/>
          <p:cNvGraphicFramePr/>
          <p:nvPr/>
        </p:nvGraphicFramePr>
        <p:xfrm>
          <a:off x="488504" y="980728"/>
          <a:ext cx="91450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liczby podmiotów gospodarczych </a:t>
            </a:r>
            <a:br>
              <a:rPr lang="pl-PL" dirty="0" smtClean="0"/>
            </a:br>
            <a:r>
              <a:rPr lang="pl-PL" dirty="0" smtClean="0"/>
              <a:t>związana z powstaniem uzdrowiska (3)</a:t>
            </a:r>
            <a:endParaRPr lang="pl-PL" dirty="0"/>
          </a:p>
        </p:txBody>
      </p:sp>
      <p:graphicFrame>
        <p:nvGraphicFramePr>
          <p:cNvPr id="3" name="Wykres 2"/>
          <p:cNvGraphicFramePr/>
          <p:nvPr/>
        </p:nvGraphicFramePr>
        <p:xfrm>
          <a:off x="344488" y="2521817"/>
          <a:ext cx="5040560" cy="2779391"/>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p:cNvSpPr txBox="1"/>
          <p:nvPr/>
        </p:nvSpPr>
        <p:spPr>
          <a:xfrm>
            <a:off x="488504" y="1916832"/>
            <a:ext cx="4968552" cy="830997"/>
          </a:xfrm>
          <a:prstGeom prst="rect">
            <a:avLst/>
          </a:prstGeom>
          <a:noFill/>
        </p:spPr>
        <p:txBody>
          <a:bodyPr wrap="square" rtlCol="0">
            <a:spAutoFit/>
          </a:bodyPr>
          <a:lstStyle/>
          <a:p>
            <a:pPr algn="just"/>
            <a:r>
              <a:rPr lang="pl-PL" sz="1200" dirty="0" smtClean="0">
                <a:solidFill>
                  <a:srgbClr val="8F8FAA"/>
                </a:solidFill>
              </a:rPr>
              <a:t>Liczba podmiotów gospodarczych prowadzących działalność związaną z zakwaterowaniem i usługami gastronomicznymi w Skierniewicach oraz powiecie skierniewickim</a:t>
            </a:r>
          </a:p>
          <a:p>
            <a:endParaRPr lang="pl-PL" sz="1200" dirty="0">
              <a:solidFill>
                <a:srgbClr val="8F8FAA"/>
              </a:solidFill>
            </a:endParaRPr>
          </a:p>
        </p:txBody>
      </p:sp>
      <p:sp>
        <p:nvSpPr>
          <p:cNvPr id="5" name="pole tekstowe 4"/>
          <p:cNvSpPr txBox="1"/>
          <p:nvPr/>
        </p:nvSpPr>
        <p:spPr>
          <a:xfrm>
            <a:off x="5529064" y="2636912"/>
            <a:ext cx="3672408" cy="1631216"/>
          </a:xfrm>
          <a:prstGeom prst="rect">
            <a:avLst/>
          </a:prstGeom>
          <a:noFill/>
        </p:spPr>
        <p:txBody>
          <a:bodyPr wrap="square" rtlCol="0">
            <a:spAutoFit/>
          </a:bodyPr>
          <a:lstStyle/>
          <a:p>
            <a:pPr algn="ctr">
              <a:spcAft>
                <a:spcPts val="1200"/>
              </a:spcAft>
              <a:buClr>
                <a:srgbClr val="E96F28"/>
              </a:buClr>
              <a:buSzPct val="100000"/>
              <a:buFont typeface="Wingdings" pitchFamily="2" charset="2"/>
              <a:buChar char="Ø"/>
            </a:pPr>
            <a:r>
              <a:rPr lang="pl-PL" dirty="0" smtClean="0"/>
              <a:t>trend malejący liczby podmiotów w okresie historycznym</a:t>
            </a:r>
          </a:p>
          <a:p>
            <a:pPr algn="ctr">
              <a:buClr>
                <a:srgbClr val="E96F28"/>
              </a:buClr>
              <a:buSzPct val="100000"/>
              <a:buFont typeface="Wingdings" pitchFamily="2" charset="2"/>
              <a:buChar char="Ø"/>
            </a:pPr>
            <a:r>
              <a:rPr lang="pl-PL" dirty="0" smtClean="0"/>
              <a:t>przyrost liczby podmiotów </a:t>
            </a:r>
            <a:br>
              <a:rPr lang="pl-PL" dirty="0" smtClean="0"/>
            </a:br>
            <a:r>
              <a:rPr lang="pl-PL" dirty="0" smtClean="0"/>
              <a:t>o 33 jedn. gosp. w latach 2011–2035</a:t>
            </a:r>
          </a:p>
          <a:p>
            <a:pPr>
              <a:buClr>
                <a:srgbClr val="E96F28"/>
              </a:buClr>
              <a:buSzPct val="150000"/>
              <a:buFont typeface="Arial" pitchFamily="34" charset="0"/>
              <a:buChar char="•"/>
            </a:pPr>
            <a:endParaRPr lang="pl-P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liczby podmiotów gospodarczych </a:t>
            </a:r>
            <a:br>
              <a:rPr lang="pl-PL" dirty="0" smtClean="0"/>
            </a:br>
            <a:r>
              <a:rPr lang="pl-PL" dirty="0" smtClean="0"/>
              <a:t>związana z powstaniem uzdrowiska (4)</a:t>
            </a:r>
            <a:endParaRPr lang="pl-PL" dirty="0"/>
          </a:p>
        </p:txBody>
      </p:sp>
      <p:graphicFrame>
        <p:nvGraphicFramePr>
          <p:cNvPr id="3" name="Wykres 2"/>
          <p:cNvGraphicFramePr/>
          <p:nvPr/>
        </p:nvGraphicFramePr>
        <p:xfrm>
          <a:off x="488504" y="2564904"/>
          <a:ext cx="4572000"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p:cNvSpPr txBox="1"/>
          <p:nvPr/>
        </p:nvSpPr>
        <p:spPr>
          <a:xfrm>
            <a:off x="488504" y="1846565"/>
            <a:ext cx="4680520" cy="646331"/>
          </a:xfrm>
          <a:prstGeom prst="rect">
            <a:avLst/>
          </a:prstGeom>
          <a:noFill/>
        </p:spPr>
        <p:txBody>
          <a:bodyPr wrap="square" rtlCol="0">
            <a:spAutoFit/>
          </a:bodyPr>
          <a:lstStyle/>
          <a:p>
            <a:pPr algn="just"/>
            <a:r>
              <a:rPr lang="pl-PL" sz="1200" dirty="0" smtClean="0">
                <a:solidFill>
                  <a:srgbClr val="8F8FAA"/>
                </a:solidFill>
              </a:rPr>
              <a:t>Liczba podmiotów gospodarczych prowadzących swoją działalność związaną z opieką zdrowotną i pomocą społeczną w Skierniewicach oraz powiecie skierniewickim</a:t>
            </a:r>
            <a:endParaRPr lang="pl-PL" sz="1200" dirty="0">
              <a:solidFill>
                <a:srgbClr val="8F8FAA"/>
              </a:solidFill>
            </a:endParaRPr>
          </a:p>
        </p:txBody>
      </p:sp>
      <p:sp>
        <p:nvSpPr>
          <p:cNvPr id="5" name="pole tekstowe 4"/>
          <p:cNvSpPr txBox="1"/>
          <p:nvPr/>
        </p:nvSpPr>
        <p:spPr>
          <a:xfrm>
            <a:off x="5385048" y="2636912"/>
            <a:ext cx="3888432" cy="1631216"/>
          </a:xfrm>
          <a:prstGeom prst="rect">
            <a:avLst/>
          </a:prstGeom>
          <a:noFill/>
        </p:spPr>
        <p:txBody>
          <a:bodyPr wrap="square" rtlCol="0">
            <a:spAutoFit/>
          </a:bodyPr>
          <a:lstStyle/>
          <a:p>
            <a:pPr algn="ctr">
              <a:spcAft>
                <a:spcPts val="1200"/>
              </a:spcAft>
              <a:buClr>
                <a:srgbClr val="E96F28"/>
              </a:buClr>
              <a:buSzPct val="100000"/>
              <a:buFont typeface="Wingdings" pitchFamily="2" charset="2"/>
              <a:buChar char="Ø"/>
            </a:pPr>
            <a:r>
              <a:rPr lang="pl-PL" dirty="0" smtClean="0"/>
              <a:t>trend rosnący liczby podmiotów w okresie historycznym</a:t>
            </a:r>
          </a:p>
          <a:p>
            <a:pPr algn="ctr">
              <a:buClr>
                <a:srgbClr val="E96F28"/>
              </a:buClr>
              <a:buSzPct val="100000"/>
              <a:buFont typeface="Wingdings" pitchFamily="2" charset="2"/>
              <a:buChar char="Ø"/>
            </a:pPr>
            <a:r>
              <a:rPr lang="pl-PL" dirty="0" smtClean="0"/>
              <a:t>przyrost liczby podmiotów </a:t>
            </a:r>
            <a:br>
              <a:rPr lang="pl-PL" dirty="0" smtClean="0"/>
            </a:br>
            <a:r>
              <a:rPr lang="pl-PL" dirty="0" smtClean="0"/>
              <a:t>o 66 jedn. gosp. w latach 2011–2035</a:t>
            </a:r>
          </a:p>
          <a:p>
            <a:pPr>
              <a:buClr>
                <a:srgbClr val="E96F28"/>
              </a:buClr>
              <a:buSzPct val="150000"/>
              <a:buFont typeface="Arial" pitchFamily="34" charset="0"/>
              <a:buChar char="•"/>
            </a:pPr>
            <a:endParaRPr lang="pl-P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liczby podmiotów gospodarczych </a:t>
            </a:r>
            <a:br>
              <a:rPr lang="pl-PL" dirty="0" smtClean="0"/>
            </a:br>
            <a:r>
              <a:rPr lang="pl-PL" dirty="0" smtClean="0"/>
              <a:t>związana z powstaniem uzdrowiska (5)</a:t>
            </a:r>
            <a:endParaRPr lang="pl-PL" dirty="0"/>
          </a:p>
        </p:txBody>
      </p:sp>
      <p:graphicFrame>
        <p:nvGraphicFramePr>
          <p:cNvPr id="3" name="Wykres 2"/>
          <p:cNvGraphicFramePr/>
          <p:nvPr/>
        </p:nvGraphicFramePr>
        <p:xfrm>
          <a:off x="488504" y="227687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p:cNvSpPr txBox="1"/>
          <p:nvPr/>
        </p:nvSpPr>
        <p:spPr>
          <a:xfrm>
            <a:off x="560512" y="1700808"/>
            <a:ext cx="4536504" cy="646331"/>
          </a:xfrm>
          <a:prstGeom prst="rect">
            <a:avLst/>
          </a:prstGeom>
          <a:noFill/>
        </p:spPr>
        <p:txBody>
          <a:bodyPr wrap="square" rtlCol="0">
            <a:spAutoFit/>
          </a:bodyPr>
          <a:lstStyle/>
          <a:p>
            <a:pPr algn="just"/>
            <a:r>
              <a:rPr lang="pl-PL" sz="1200" dirty="0" smtClean="0">
                <a:solidFill>
                  <a:srgbClr val="8F8FAA"/>
                </a:solidFill>
              </a:rPr>
              <a:t>Liczba podmiotów gospodarczych prowadzących swoją działalność związaną z kulturą, rozrywką i rekreacją w Skierniewicach oraz powiecie skierniewickim</a:t>
            </a:r>
            <a:endParaRPr lang="pl-PL" sz="1200" dirty="0">
              <a:solidFill>
                <a:srgbClr val="8F8FAA"/>
              </a:solidFill>
            </a:endParaRPr>
          </a:p>
        </p:txBody>
      </p:sp>
      <p:sp>
        <p:nvSpPr>
          <p:cNvPr id="5" name="pole tekstowe 4"/>
          <p:cNvSpPr txBox="1"/>
          <p:nvPr/>
        </p:nvSpPr>
        <p:spPr>
          <a:xfrm>
            <a:off x="5313040" y="2420888"/>
            <a:ext cx="3816424" cy="1631216"/>
          </a:xfrm>
          <a:prstGeom prst="rect">
            <a:avLst/>
          </a:prstGeom>
          <a:noFill/>
        </p:spPr>
        <p:txBody>
          <a:bodyPr wrap="square" rtlCol="0">
            <a:spAutoFit/>
          </a:bodyPr>
          <a:lstStyle/>
          <a:p>
            <a:pPr algn="ctr">
              <a:spcAft>
                <a:spcPts val="1200"/>
              </a:spcAft>
              <a:buClr>
                <a:srgbClr val="E96F28"/>
              </a:buClr>
              <a:buSzPct val="100000"/>
              <a:buFont typeface="Wingdings" pitchFamily="2" charset="2"/>
              <a:buChar char="Ø"/>
            </a:pPr>
            <a:r>
              <a:rPr lang="pl-PL" dirty="0" smtClean="0"/>
              <a:t>trend rosnący liczby podmiotów w okresie historycznym</a:t>
            </a:r>
          </a:p>
          <a:p>
            <a:pPr algn="ctr">
              <a:buClr>
                <a:srgbClr val="E96F28"/>
              </a:buClr>
              <a:buSzPct val="100000"/>
              <a:buFont typeface="Wingdings" pitchFamily="2" charset="2"/>
              <a:buChar char="Ø"/>
            </a:pPr>
            <a:r>
              <a:rPr lang="pl-PL" dirty="0" smtClean="0"/>
              <a:t>przyrost liczby podmiotów </a:t>
            </a:r>
            <a:br>
              <a:rPr lang="pl-PL" dirty="0" smtClean="0"/>
            </a:br>
            <a:r>
              <a:rPr lang="pl-PL" dirty="0" smtClean="0"/>
              <a:t>o 20 jedn. gosp. w latach 2011–2035</a:t>
            </a:r>
          </a:p>
          <a:p>
            <a:pPr>
              <a:buClr>
                <a:srgbClr val="E96F28"/>
              </a:buClr>
              <a:buSzPct val="150000"/>
              <a:buFont typeface="Arial" pitchFamily="34" charset="0"/>
              <a:buChar char="•"/>
            </a:pP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 projekcie</a:t>
            </a:r>
            <a:endParaRPr lang="pl-PL" dirty="0"/>
          </a:p>
        </p:txBody>
      </p:sp>
      <p:graphicFrame>
        <p:nvGraphicFramePr>
          <p:cNvPr id="3" name="Diagram 2"/>
          <p:cNvGraphicFramePr/>
          <p:nvPr>
            <p:extLst>
              <p:ext uri="{D42A27DB-BD31-4B8C-83A1-F6EECF244321}">
                <p14:modId xmlns="" xmlns:p14="http://schemas.microsoft.com/office/powerpoint/2010/main" val="59808079"/>
              </p:ext>
            </p:extLst>
          </p:nvPr>
        </p:nvGraphicFramePr>
        <p:xfrm>
          <a:off x="498384" y="1397000"/>
          <a:ext cx="8352928"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Prognoza liczby podmiotów gospodarczych </a:t>
            </a:r>
            <a:br>
              <a:rPr lang="pl-PL" dirty="0" smtClean="0"/>
            </a:br>
            <a:r>
              <a:rPr lang="pl-PL" dirty="0" smtClean="0"/>
              <a:t>związana z powstaniem uzdrowiska (6)</a:t>
            </a:r>
            <a:endParaRPr lang="pl-PL" dirty="0"/>
          </a:p>
        </p:txBody>
      </p:sp>
      <p:sp>
        <p:nvSpPr>
          <p:cNvPr id="3" name="pole tekstowe 2"/>
          <p:cNvSpPr txBox="1"/>
          <p:nvPr/>
        </p:nvSpPr>
        <p:spPr>
          <a:xfrm>
            <a:off x="1352600" y="2190923"/>
            <a:ext cx="7632848" cy="2462213"/>
          </a:xfrm>
          <a:prstGeom prst="rect">
            <a:avLst/>
          </a:prstGeom>
          <a:noFill/>
        </p:spPr>
        <p:txBody>
          <a:bodyPr wrap="square" rtlCol="0">
            <a:spAutoFit/>
          </a:bodyPr>
          <a:lstStyle/>
          <a:p>
            <a:pPr algn="ctr">
              <a:spcAft>
                <a:spcPts val="1200"/>
              </a:spcAft>
            </a:pPr>
            <a:r>
              <a:rPr lang="pl-PL" dirty="0" smtClean="0"/>
              <a:t>Prognozuje się, że utworzenie uzdrowiska wpłynie pozytywnie na rozwój lokalnej przedsiębiorczości.</a:t>
            </a:r>
          </a:p>
          <a:p>
            <a:pPr algn="ctr"/>
            <a:r>
              <a:rPr lang="pl-PL" dirty="0" smtClean="0"/>
              <a:t>Według przeprowadzonych szacunków liczba podmiotów gospodarczych prowadzących działalność związaną z zakwaterowaniem i usługami gastronomicznymi, opieką zdrowotną i pomocą społeczną oraz kulturą, rozrywką i rekreacją w Skierniewicach oraz powiecie skierniewickim w latach 2011–2035 wzrośnie o 22,11%, z poziomu 539 jed. gosp. do 658 jed. gosp. </a:t>
            </a:r>
          </a:p>
          <a:p>
            <a:endParaRPr lang="pl-PL" dirty="0"/>
          </a:p>
        </p:txBody>
      </p:sp>
      <p:pic>
        <p:nvPicPr>
          <p:cNvPr id="4" name="Obraz 3" descr="this.png"/>
          <p:cNvPicPr/>
          <p:nvPr/>
        </p:nvPicPr>
        <p:blipFill>
          <a:blip r:embed="rId2" cstate="print"/>
          <a:stretch>
            <a:fillRect/>
          </a:stretch>
        </p:blipFill>
        <p:spPr>
          <a:xfrm flipH="1">
            <a:off x="418009" y="2550963"/>
            <a:ext cx="790575" cy="79057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p:txBody>
          <a:bodyPr>
            <a:normAutofit/>
          </a:bodyPr>
          <a:lstStyle/>
          <a:p>
            <a:r>
              <a:rPr lang="pl-PL" sz="3000" b="1" dirty="0" smtClean="0">
                <a:solidFill>
                  <a:srgbClr val="E96F28"/>
                </a:solidFill>
              </a:rPr>
              <a:t>PRZERWA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2500" b="1" dirty="0" smtClean="0"/>
              <a:t>WPŁYW UTWORZENIA UZDROWISKA NA SZKOLNICTWO </a:t>
            </a:r>
            <a:r>
              <a:rPr lang="pl-PL" sz="2500" b="1" dirty="0" err="1" smtClean="0"/>
              <a:t>PONADGIMNAZJALNE</a:t>
            </a:r>
            <a:endParaRPr lang="pl-PL" sz="25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dirty="0" smtClean="0"/>
              <a:t>System szkolnictwa </a:t>
            </a:r>
            <a:r>
              <a:rPr lang="pl-PL" dirty="0" err="1" smtClean="0"/>
              <a:t>ponadgimnazjalnego</a:t>
            </a:r>
            <a:r>
              <a:rPr lang="pl-PL" dirty="0" smtClean="0"/>
              <a:t> w </a:t>
            </a:r>
            <a:br>
              <a:rPr lang="pl-PL" dirty="0" smtClean="0"/>
            </a:br>
            <a:r>
              <a:rPr lang="pl-PL" dirty="0" smtClean="0"/>
              <a:t>Skierniewicach oraz powiecie skierniewickim (1)</a:t>
            </a:r>
            <a:endParaRPr lang="pl-PL" dirty="0"/>
          </a:p>
        </p:txBody>
      </p:sp>
      <p:graphicFrame>
        <p:nvGraphicFramePr>
          <p:cNvPr id="3" name="Diagram 2"/>
          <p:cNvGraphicFramePr/>
          <p:nvPr>
            <p:extLst>
              <p:ext uri="{D42A27DB-BD31-4B8C-83A1-F6EECF244321}">
                <p14:modId xmlns="" xmlns:p14="http://schemas.microsoft.com/office/powerpoint/2010/main" val="622526321"/>
              </p:ext>
            </p:extLst>
          </p:nvPr>
        </p:nvGraphicFramePr>
        <p:xfrm>
          <a:off x="776536" y="1484784"/>
          <a:ext cx="7632848"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System szkolnictwa ponadgimnazjalnego </a:t>
            </a:r>
            <a:br>
              <a:rPr lang="pl-PL" dirty="0" smtClean="0"/>
            </a:br>
            <a:r>
              <a:rPr lang="pl-PL" dirty="0" smtClean="0"/>
              <a:t>w Skierniewicach oraz powiecie skierniewickim (2)</a:t>
            </a:r>
            <a:endParaRPr lang="pl-PL" dirty="0"/>
          </a:p>
        </p:txBody>
      </p:sp>
      <p:sp>
        <p:nvSpPr>
          <p:cNvPr id="5" name="pole tekstowe 4"/>
          <p:cNvSpPr txBox="1"/>
          <p:nvPr/>
        </p:nvSpPr>
        <p:spPr>
          <a:xfrm>
            <a:off x="344488" y="1556792"/>
            <a:ext cx="8496944" cy="4832092"/>
          </a:xfrm>
          <a:prstGeom prst="rect">
            <a:avLst/>
          </a:prstGeom>
          <a:noFill/>
        </p:spPr>
        <p:txBody>
          <a:bodyPr wrap="square" rtlCol="0">
            <a:spAutoFit/>
          </a:bodyPr>
          <a:lstStyle/>
          <a:p>
            <a:pPr>
              <a:spcAft>
                <a:spcPts val="1200"/>
              </a:spcAft>
            </a:pPr>
            <a:r>
              <a:rPr lang="pl-PL" dirty="0" smtClean="0"/>
              <a:t>	W ramach szkolnictwa </a:t>
            </a:r>
            <a:r>
              <a:rPr lang="pl-PL" dirty="0" err="1" smtClean="0"/>
              <a:t>ponadgimnazjalnego</a:t>
            </a:r>
            <a:r>
              <a:rPr lang="pl-PL" dirty="0" smtClean="0"/>
              <a:t> młodzież może kształcić się w kierunkach wpisujących się typowo w profil </a:t>
            </a:r>
            <a:r>
              <a:rPr lang="pl-PL" dirty="0" err="1" smtClean="0"/>
              <a:t>uzdrowiskowo-turystyczno-hotelarski</a:t>
            </a:r>
            <a:r>
              <a:rPr lang="pl-PL" dirty="0" smtClean="0"/>
              <a:t> :</a:t>
            </a:r>
          </a:p>
          <a:p>
            <a:pPr marL="400050" lvl="0" indent="-400050">
              <a:buClr>
                <a:srgbClr val="E96F28"/>
              </a:buClr>
              <a:buFont typeface="+mj-lt"/>
              <a:buAutoNum type="romanUcPeriod"/>
            </a:pPr>
            <a:r>
              <a:rPr lang="pl-PL" dirty="0" smtClean="0"/>
              <a:t>Zespół Szkół Zawodowych nr 3 im. Wincentego Rzymowskiego w Skierniewicach:</a:t>
            </a:r>
          </a:p>
          <a:p>
            <a:pPr marL="800100" lvl="1" indent="-342900">
              <a:buClr>
                <a:srgbClr val="E96F28"/>
              </a:buClr>
              <a:buFont typeface="+mj-lt"/>
              <a:buAutoNum type="arabicPeriod"/>
            </a:pPr>
            <a:r>
              <a:rPr lang="pl-PL" dirty="0" smtClean="0"/>
              <a:t>Technikum:</a:t>
            </a:r>
          </a:p>
          <a:p>
            <a:pPr marL="1257300" lvl="2" indent="-342900">
              <a:buClr>
                <a:srgbClr val="E96F28"/>
              </a:buClr>
              <a:buFont typeface="+mj-lt"/>
              <a:buAutoNum type="alphaLcParenR"/>
            </a:pPr>
            <a:r>
              <a:rPr lang="pl-PL" dirty="0" smtClean="0"/>
              <a:t>technik hotelarstwa,</a:t>
            </a:r>
          </a:p>
          <a:p>
            <a:pPr marL="1257300" lvl="2" indent="-342900">
              <a:buClr>
                <a:srgbClr val="E96F28"/>
              </a:buClr>
              <a:buFont typeface="+mj-lt"/>
              <a:buAutoNum type="alphaLcParenR"/>
            </a:pPr>
            <a:r>
              <a:rPr lang="pl-PL" dirty="0" smtClean="0"/>
              <a:t>technik obsługi turystycznej,</a:t>
            </a:r>
          </a:p>
          <a:p>
            <a:pPr marL="1257300" lvl="2" indent="-342900">
              <a:spcAft>
                <a:spcPts val="600"/>
              </a:spcAft>
              <a:buClr>
                <a:srgbClr val="E96F28"/>
              </a:buClr>
              <a:buFont typeface="+mj-lt"/>
              <a:buAutoNum type="alphaLcParenR"/>
            </a:pPr>
            <a:r>
              <a:rPr lang="pl-PL" dirty="0" smtClean="0"/>
              <a:t>technik organizacji usług gastronomicznych.</a:t>
            </a:r>
          </a:p>
          <a:p>
            <a:pPr marL="400050" lvl="0" indent="-400050">
              <a:buClr>
                <a:srgbClr val="E96F28"/>
              </a:buClr>
              <a:buFont typeface="+mj-lt"/>
              <a:buAutoNum type="romanUcPeriod" startAt="2"/>
            </a:pPr>
            <a:r>
              <a:rPr lang="pl-PL" dirty="0" smtClean="0"/>
              <a:t>Zespół Szkół Zawodowych nr 1 im. Marszałka Józefa Piłsudskiego w Skierniewicach:</a:t>
            </a:r>
          </a:p>
          <a:p>
            <a:pPr marL="800100" lvl="1" indent="-342900">
              <a:buClr>
                <a:srgbClr val="E96F28"/>
              </a:buClr>
              <a:buFont typeface="+mj-lt"/>
              <a:buAutoNum type="arabicPeriod"/>
            </a:pPr>
            <a:r>
              <a:rPr lang="pl-PL" dirty="0" smtClean="0"/>
              <a:t>Technikum:</a:t>
            </a:r>
          </a:p>
          <a:p>
            <a:pPr marL="1257300" lvl="2" indent="-342900">
              <a:buClr>
                <a:srgbClr val="E96F28"/>
              </a:buClr>
              <a:buFont typeface="+mj-lt"/>
              <a:buAutoNum type="alphaLcParenR" startAt="2"/>
            </a:pPr>
            <a:r>
              <a:rPr lang="pl-PL" dirty="0" smtClean="0"/>
              <a:t>technik architektury krajobrazu,</a:t>
            </a:r>
          </a:p>
          <a:p>
            <a:pPr marL="1257300" lvl="2" indent="-342900">
              <a:spcAft>
                <a:spcPts val="600"/>
              </a:spcAft>
              <a:buClr>
                <a:srgbClr val="E96F28"/>
              </a:buClr>
              <a:buFont typeface="+mj-lt"/>
              <a:buAutoNum type="alphaLcParenR" startAt="2"/>
            </a:pPr>
            <a:r>
              <a:rPr lang="pl-PL" dirty="0" smtClean="0"/>
              <a:t>technik ogrodnik.</a:t>
            </a:r>
          </a:p>
          <a:p>
            <a:pPr marL="400050" lvl="0" indent="-400050">
              <a:buClr>
                <a:srgbClr val="E96F28"/>
              </a:buClr>
              <a:buFont typeface="+mj-lt"/>
              <a:buAutoNum type="romanUcPeriod" startAt="3"/>
            </a:pPr>
            <a:r>
              <a:rPr lang="pl-PL" dirty="0" smtClean="0"/>
              <a:t>Zespół Szkół Zawodowych nr 2 w Skierniewicach im. chor. Józefa Paczkowskiego</a:t>
            </a:r>
            <a:endParaRPr lang="pl-PL" sz="1600" dirty="0" smtClean="0"/>
          </a:p>
          <a:p>
            <a:pPr marL="800100" lvl="1" indent="-342900">
              <a:buClr>
                <a:srgbClr val="E96F28"/>
              </a:buClr>
              <a:buFont typeface="+mj-lt"/>
              <a:buAutoNum type="arabicPeriod"/>
            </a:pPr>
            <a:r>
              <a:rPr lang="pl-PL" dirty="0" smtClean="0"/>
              <a:t>W ramach Zasadniczej Szkoły Zawodowej 2–letniej: </a:t>
            </a:r>
            <a:endParaRPr lang="pl-PL" sz="1600" dirty="0" smtClean="0"/>
          </a:p>
          <a:p>
            <a:pPr marL="1257300" lvl="2" indent="-342900">
              <a:buClr>
                <a:srgbClr val="E96F28"/>
              </a:buClr>
              <a:buFont typeface="+mj-lt"/>
              <a:buAutoNum type="alphaLcParenR" startAt="2"/>
            </a:pPr>
            <a:r>
              <a:rPr lang="pl-PL" dirty="0" smtClean="0"/>
              <a:t>oddział </a:t>
            </a:r>
            <a:r>
              <a:rPr lang="pl-PL" dirty="0" err="1" smtClean="0"/>
              <a:t>wielozawodowy</a:t>
            </a:r>
            <a:r>
              <a:rPr lang="pl-PL" dirty="0" smtClean="0"/>
              <a:t> (sprzedawca, kucharz małej gastronomii).</a:t>
            </a:r>
            <a:endParaRPr lang="pl-PL" sz="1600" dirty="0" smtClean="0"/>
          </a:p>
          <a:p>
            <a:pPr marL="1257300" lvl="2" indent="-342900">
              <a:buFont typeface="+mj-lt"/>
              <a:buAutoNum type="alphaLcParenR" startAt="2"/>
            </a:pPr>
            <a:endParaRPr lang="pl-PL" dirty="0" smtClean="0"/>
          </a:p>
          <a:p>
            <a:endParaRPr lang="pl-PL"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System szkolnictwa ponadgimnazjalnego </a:t>
            </a:r>
            <a:br>
              <a:rPr lang="pl-PL" dirty="0" smtClean="0"/>
            </a:br>
            <a:r>
              <a:rPr lang="pl-PL" dirty="0" smtClean="0"/>
              <a:t>w Skierniewicach oraz powiecie skierniewickim (3)</a:t>
            </a:r>
            <a:endParaRPr lang="pl-PL" dirty="0"/>
          </a:p>
        </p:txBody>
      </p:sp>
      <p:sp>
        <p:nvSpPr>
          <p:cNvPr id="3" name="pole tekstowe 2"/>
          <p:cNvSpPr txBox="1"/>
          <p:nvPr/>
        </p:nvSpPr>
        <p:spPr>
          <a:xfrm>
            <a:off x="416496" y="1625019"/>
            <a:ext cx="8496944" cy="4324261"/>
          </a:xfrm>
          <a:prstGeom prst="rect">
            <a:avLst/>
          </a:prstGeom>
          <a:noFill/>
        </p:spPr>
        <p:txBody>
          <a:bodyPr wrap="square" rtlCol="0">
            <a:spAutoFit/>
          </a:bodyPr>
          <a:lstStyle/>
          <a:p>
            <a:pPr marL="400050" lvl="0" indent="-400050">
              <a:buClr>
                <a:srgbClr val="E96F28"/>
              </a:buClr>
              <a:buFont typeface="+mj-lt"/>
              <a:buAutoNum type="romanUcPeriod" startAt="4"/>
            </a:pPr>
            <a:r>
              <a:rPr lang="pl-PL" dirty="0" smtClean="0"/>
              <a:t>Zespół Szkół </a:t>
            </a:r>
            <a:r>
              <a:rPr lang="pl-PL" dirty="0" err="1" smtClean="0"/>
              <a:t>Ponadgimnazjalnych</a:t>
            </a:r>
            <a:r>
              <a:rPr lang="pl-PL" dirty="0" smtClean="0"/>
              <a:t> w Głuchowie</a:t>
            </a:r>
            <a:endParaRPr lang="pl-PL" sz="1600" dirty="0" smtClean="0"/>
          </a:p>
          <a:p>
            <a:pPr marL="800100" lvl="1" indent="-342900">
              <a:buClr>
                <a:srgbClr val="E96F28"/>
              </a:buClr>
              <a:buFont typeface="+mj-lt"/>
              <a:buAutoNum type="arabicPeriod"/>
            </a:pPr>
            <a:r>
              <a:rPr lang="pl-PL" dirty="0" smtClean="0"/>
              <a:t>Technikum Żywienia i Gospodarstwa Domowego:</a:t>
            </a:r>
            <a:endParaRPr lang="pl-PL" sz="1600" dirty="0" smtClean="0"/>
          </a:p>
          <a:p>
            <a:pPr marL="1257300" lvl="2" indent="-342900">
              <a:buClr>
                <a:srgbClr val="E96F28"/>
              </a:buClr>
              <a:buFont typeface="+mj-lt"/>
              <a:buAutoNum type="alphaLcParenR"/>
            </a:pPr>
            <a:r>
              <a:rPr lang="pl-PL" dirty="0" smtClean="0"/>
              <a:t>organizacja usług gastronomicznych,</a:t>
            </a:r>
            <a:endParaRPr lang="pl-PL" sz="1600" dirty="0" smtClean="0"/>
          </a:p>
          <a:p>
            <a:pPr marL="1257300" lvl="2" indent="-342900">
              <a:buClr>
                <a:srgbClr val="E96F28"/>
              </a:buClr>
              <a:buFont typeface="+mj-lt"/>
              <a:buAutoNum type="alphaLcParenR"/>
            </a:pPr>
            <a:r>
              <a:rPr lang="pl-PL" dirty="0" smtClean="0"/>
              <a:t>dietetyka,</a:t>
            </a:r>
            <a:endParaRPr lang="pl-PL" sz="1600" dirty="0" smtClean="0"/>
          </a:p>
          <a:p>
            <a:pPr marL="1257300" lvl="2" indent="-342900">
              <a:buClr>
                <a:srgbClr val="E96F28"/>
              </a:buClr>
              <a:buFont typeface="+mj-lt"/>
              <a:buAutoNum type="alphaLcParenR"/>
            </a:pPr>
            <a:r>
              <a:rPr lang="pl-PL" dirty="0" smtClean="0"/>
              <a:t>handel żywnością i artykułami gospodarstwa domowego,</a:t>
            </a:r>
            <a:endParaRPr lang="pl-PL" sz="1600" dirty="0" smtClean="0"/>
          </a:p>
          <a:p>
            <a:pPr marL="1257300" lvl="2" indent="-342900">
              <a:buClr>
                <a:srgbClr val="E96F28"/>
              </a:buClr>
              <a:buFont typeface="+mj-lt"/>
              <a:buAutoNum type="alphaLcParenR"/>
            </a:pPr>
            <a:r>
              <a:rPr lang="pl-PL" dirty="0" smtClean="0"/>
              <a:t>urządzanie wnętrz i otoczenia domów,</a:t>
            </a:r>
            <a:endParaRPr lang="pl-PL" sz="1600" dirty="0" smtClean="0"/>
          </a:p>
          <a:p>
            <a:pPr marL="1257300" lvl="2" indent="-342900">
              <a:buClr>
                <a:srgbClr val="E96F28"/>
              </a:buClr>
              <a:buFont typeface="+mj-lt"/>
              <a:buAutoNum type="alphaLcParenR"/>
            </a:pPr>
            <a:r>
              <a:rPr lang="pl-PL" dirty="0" smtClean="0"/>
              <a:t>usługi hotelarsko-turystyczne,</a:t>
            </a:r>
            <a:endParaRPr lang="pl-PL" sz="1600" dirty="0" smtClean="0"/>
          </a:p>
          <a:p>
            <a:pPr marL="800100" lvl="1" indent="-342900">
              <a:buClr>
                <a:srgbClr val="E96F28"/>
              </a:buClr>
              <a:buFont typeface="+mj-lt"/>
              <a:buAutoNum type="arabicPeriod"/>
            </a:pPr>
            <a:r>
              <a:rPr lang="pl-PL" dirty="0" smtClean="0"/>
              <a:t>Technikum Obsługi Turystycznej</a:t>
            </a:r>
            <a:endParaRPr lang="pl-PL" sz="1600" dirty="0" smtClean="0"/>
          </a:p>
          <a:p>
            <a:pPr marL="800100" lvl="1" indent="-342900">
              <a:buClr>
                <a:srgbClr val="E96F28"/>
              </a:buClr>
              <a:buFont typeface="+mj-lt"/>
              <a:buAutoNum type="arabicPeriod"/>
            </a:pPr>
            <a:r>
              <a:rPr lang="pl-PL" dirty="0" smtClean="0"/>
              <a:t>Technikum Hotelarskie</a:t>
            </a:r>
            <a:endParaRPr lang="pl-PL" sz="1600" dirty="0" smtClean="0"/>
          </a:p>
          <a:p>
            <a:pPr marL="800100" lvl="1" indent="-342900">
              <a:buClr>
                <a:srgbClr val="E96F28"/>
              </a:buClr>
              <a:buFont typeface="+mj-lt"/>
              <a:buAutoNum type="arabicPeriod"/>
            </a:pPr>
            <a:r>
              <a:rPr lang="pl-PL" dirty="0" smtClean="0"/>
              <a:t>Zasadnicza Szkoła Zawodowa:</a:t>
            </a:r>
            <a:endParaRPr lang="pl-PL" sz="1600" dirty="0" smtClean="0"/>
          </a:p>
          <a:p>
            <a:pPr marL="1257300" lvl="2" indent="-342900">
              <a:spcAft>
                <a:spcPts val="600"/>
              </a:spcAft>
              <a:buClr>
                <a:srgbClr val="E96F28"/>
              </a:buClr>
              <a:buFont typeface="+mj-lt"/>
              <a:buAutoNum type="alphaLcParenR"/>
            </a:pPr>
            <a:r>
              <a:rPr lang="pl-PL" dirty="0" smtClean="0"/>
              <a:t>kucharz małej gastronomii.</a:t>
            </a:r>
            <a:endParaRPr lang="pl-PL" sz="1600" dirty="0" smtClean="0"/>
          </a:p>
          <a:p>
            <a:pPr marL="400050" lvl="0" indent="-400050">
              <a:buClr>
                <a:srgbClr val="E96F28"/>
              </a:buClr>
              <a:buFont typeface="+mj-lt"/>
              <a:buAutoNum type="romanUcPeriod" startAt="5"/>
            </a:pPr>
            <a:r>
              <a:rPr lang="pl-PL" dirty="0" smtClean="0"/>
              <a:t>Zespół Szkół </a:t>
            </a:r>
            <a:r>
              <a:rPr lang="pl-PL" dirty="0"/>
              <a:t>P</a:t>
            </a:r>
            <a:r>
              <a:rPr lang="pl-PL" dirty="0" smtClean="0"/>
              <a:t>onadgimnazjalnych w Bolimowie</a:t>
            </a:r>
            <a:endParaRPr lang="pl-PL" sz="1600" dirty="0" smtClean="0"/>
          </a:p>
          <a:p>
            <a:pPr marL="800100" lvl="1" indent="-342900">
              <a:buClr>
                <a:srgbClr val="E96F28"/>
              </a:buClr>
              <a:buFont typeface="+mj-lt"/>
              <a:buAutoNum type="arabicPeriod"/>
            </a:pPr>
            <a:r>
              <a:rPr lang="pl-PL" dirty="0" smtClean="0"/>
              <a:t>Technikum:</a:t>
            </a:r>
            <a:endParaRPr lang="pl-PL" sz="1600" dirty="0" smtClean="0"/>
          </a:p>
          <a:p>
            <a:pPr marL="1257300" lvl="2" indent="-342900">
              <a:buClr>
                <a:srgbClr val="E96F28"/>
              </a:buClr>
              <a:buFont typeface="+mj-lt"/>
              <a:buAutoNum type="alphaLcParenR"/>
            </a:pPr>
            <a:r>
              <a:rPr lang="pl-PL" dirty="0" smtClean="0"/>
              <a:t>technik hotelarstwa</a:t>
            </a:r>
          </a:p>
          <a:p>
            <a:endParaRPr lang="pl-PL"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System szkolnictwa ponadgimnazjalnego </a:t>
            </a:r>
            <a:br>
              <a:rPr lang="pl-PL" dirty="0" smtClean="0"/>
            </a:br>
            <a:r>
              <a:rPr lang="pl-PL" dirty="0" smtClean="0"/>
              <a:t>w Skierniewicach oraz powiecie skierniewickim (4)</a:t>
            </a:r>
            <a:endParaRPr lang="pl-PL" dirty="0"/>
          </a:p>
        </p:txBody>
      </p:sp>
      <p:sp>
        <p:nvSpPr>
          <p:cNvPr id="3" name="pole tekstowe 2"/>
          <p:cNvSpPr txBox="1"/>
          <p:nvPr/>
        </p:nvSpPr>
        <p:spPr>
          <a:xfrm>
            <a:off x="488504" y="1968803"/>
            <a:ext cx="7920880" cy="2108269"/>
          </a:xfrm>
          <a:prstGeom prst="rect">
            <a:avLst/>
          </a:prstGeom>
          <a:noFill/>
        </p:spPr>
        <p:txBody>
          <a:bodyPr wrap="square" rtlCol="0">
            <a:spAutoFit/>
          </a:bodyPr>
          <a:lstStyle/>
          <a:p>
            <a:pPr>
              <a:spcAft>
                <a:spcPts val="600"/>
              </a:spcAft>
            </a:pPr>
            <a:r>
              <a:rPr lang="pl-PL" dirty="0" smtClean="0"/>
              <a:t>	Państwowa Wyższa Szkoła Zawodowa w Skierniewicach prowadzi zajęcia na takich kierunkach jak:</a:t>
            </a:r>
          </a:p>
          <a:p>
            <a:pPr marL="800100" lvl="1" indent="-342900">
              <a:buClr>
                <a:srgbClr val="E96F28"/>
              </a:buClr>
              <a:buFont typeface="+mj-lt"/>
              <a:buAutoNum type="arabicPeriod"/>
            </a:pPr>
            <a:r>
              <a:rPr lang="pl-PL" dirty="0" smtClean="0"/>
              <a:t>kosmetologia o specjalnościach kosmetologia i organizacja usług kosmetycznych oraz kosmetologia i technologia kosmyków,</a:t>
            </a:r>
          </a:p>
          <a:p>
            <a:pPr marL="800100" lvl="1" indent="-342900">
              <a:buClr>
                <a:srgbClr val="E96F28"/>
              </a:buClr>
              <a:buFont typeface="+mj-lt"/>
              <a:buAutoNum type="arabicPeriod"/>
            </a:pPr>
            <a:r>
              <a:rPr lang="pl-PL" dirty="0" smtClean="0"/>
              <a:t>dietetyka o specjalnościach dietetyka z promocją zdrowia, technologia żywności, technika żywienia.</a:t>
            </a:r>
          </a:p>
          <a:p>
            <a:endParaRPr lang="pl-PL"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2480" y="332656"/>
            <a:ext cx="8915400" cy="792088"/>
          </a:xfrm>
        </p:spPr>
        <p:txBody>
          <a:bodyPr>
            <a:normAutofit fontScale="90000"/>
          </a:bodyPr>
          <a:lstStyle/>
          <a:p>
            <a:pPr lvl="0"/>
            <a:r>
              <a:rPr lang="pl-PL" dirty="0" smtClean="0"/>
              <a:t>Możliwości rozwoju szkolnictwa </a:t>
            </a:r>
            <a:r>
              <a:rPr lang="pl-PL" dirty="0" err="1" smtClean="0"/>
              <a:t>ponadgimnazjalnego</a:t>
            </a:r>
            <a:r>
              <a:rPr lang="pl-PL" dirty="0" smtClean="0"/>
              <a:t> </a:t>
            </a:r>
            <a:br>
              <a:rPr lang="pl-PL" dirty="0" smtClean="0"/>
            </a:br>
            <a:r>
              <a:rPr lang="pl-PL" dirty="0" smtClean="0"/>
              <a:t>związanych z powstaniem uzdrowiska</a:t>
            </a:r>
            <a:endParaRPr lang="pl-PL" dirty="0"/>
          </a:p>
        </p:txBody>
      </p:sp>
      <p:sp>
        <p:nvSpPr>
          <p:cNvPr id="3" name="pole tekstowe 2"/>
          <p:cNvSpPr txBox="1"/>
          <p:nvPr/>
        </p:nvSpPr>
        <p:spPr>
          <a:xfrm>
            <a:off x="560512" y="1700808"/>
            <a:ext cx="7560840" cy="4124206"/>
          </a:xfrm>
          <a:prstGeom prst="rect">
            <a:avLst/>
          </a:prstGeom>
          <a:noFill/>
        </p:spPr>
        <p:txBody>
          <a:bodyPr wrap="square" rtlCol="0">
            <a:spAutoFit/>
          </a:bodyPr>
          <a:lstStyle/>
          <a:p>
            <a:pPr algn="just">
              <a:spcAft>
                <a:spcPts val="600"/>
              </a:spcAft>
            </a:pPr>
            <a:r>
              <a:rPr lang="pl-PL" dirty="0" smtClean="0"/>
              <a:t>	Aby zwiększyć potencjał dydaktyczny szkół </a:t>
            </a:r>
            <a:r>
              <a:rPr lang="pl-PL" dirty="0" err="1" smtClean="0"/>
              <a:t>ponadgimnazjalnych</a:t>
            </a:r>
            <a:r>
              <a:rPr lang="pl-PL" dirty="0" smtClean="0"/>
              <a:t> oraz zwiększyć liczbę absolwentów kierunków o znaczeniu kluczowym dla potrzeb lokalnej gospodarki i przyszłej specyfiki rynku pracy, warto rozpatrzyć dodatkowo możliwość kształcenia w takich zawodach jak: </a:t>
            </a:r>
          </a:p>
          <a:p>
            <a:pPr marL="800100" lvl="1" indent="-342900">
              <a:buClr>
                <a:srgbClr val="E96F28"/>
              </a:buClr>
              <a:buFont typeface="+mj-lt"/>
              <a:buAutoNum type="arabicPeriod"/>
            </a:pPr>
            <a:r>
              <a:rPr lang="pl-PL" dirty="0" smtClean="0"/>
              <a:t>technik masażysta,</a:t>
            </a:r>
          </a:p>
          <a:p>
            <a:pPr marL="800100" lvl="1" indent="-342900">
              <a:buClr>
                <a:srgbClr val="E96F28"/>
              </a:buClr>
              <a:buFont typeface="+mj-lt"/>
              <a:buAutoNum type="arabicPeriod"/>
            </a:pPr>
            <a:r>
              <a:rPr lang="pl-PL" dirty="0" smtClean="0"/>
              <a:t>technik usług kosmetycznych,</a:t>
            </a:r>
          </a:p>
          <a:p>
            <a:pPr marL="800100" lvl="1" indent="-342900">
              <a:buClr>
                <a:srgbClr val="E96F28"/>
              </a:buClr>
              <a:buFont typeface="+mj-lt"/>
              <a:buAutoNum type="arabicPeriod"/>
            </a:pPr>
            <a:r>
              <a:rPr lang="pl-PL" dirty="0" smtClean="0"/>
              <a:t>technik turystyki wiejskiej,</a:t>
            </a:r>
          </a:p>
          <a:p>
            <a:pPr marL="800100" lvl="1" indent="-342900">
              <a:buClr>
                <a:srgbClr val="E96F28"/>
              </a:buClr>
              <a:buFont typeface="+mj-lt"/>
              <a:buAutoNum type="arabicPeriod"/>
            </a:pPr>
            <a:r>
              <a:rPr lang="pl-PL" dirty="0" smtClean="0"/>
              <a:t>kucharz,</a:t>
            </a:r>
          </a:p>
          <a:p>
            <a:pPr marL="800100" lvl="1" indent="-342900">
              <a:spcAft>
                <a:spcPts val="600"/>
              </a:spcAft>
              <a:buClr>
                <a:srgbClr val="E96F28"/>
              </a:buClr>
              <a:buFont typeface="+mj-lt"/>
              <a:buAutoNum type="arabicPeriod"/>
            </a:pPr>
            <a:r>
              <a:rPr lang="pl-PL" dirty="0" smtClean="0"/>
              <a:t>kelner.</a:t>
            </a:r>
          </a:p>
          <a:p>
            <a:pPr algn="just"/>
            <a:r>
              <a:rPr lang="pl-PL" dirty="0" smtClean="0"/>
              <a:t>	Kształcenie młodzieży w kierunkach typowo związanych </a:t>
            </a:r>
            <a:br>
              <a:rPr lang="pl-PL" dirty="0" smtClean="0"/>
            </a:br>
            <a:r>
              <a:rPr lang="pl-PL" dirty="0" smtClean="0"/>
              <a:t>z uzdrowiskiem i jego otoczeniem pozwoli potencjalnym podmiotom gospodarczym na pozyskiwanie wykwalifikowanych pracowników z obszaru badawczego.</a:t>
            </a:r>
          </a:p>
          <a:p>
            <a:endParaRPr lang="pl-PL"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Możliwości rozwoju szkolnictwa wyższego</a:t>
            </a:r>
            <a:br>
              <a:rPr lang="pl-PL" dirty="0" smtClean="0"/>
            </a:br>
            <a:r>
              <a:rPr lang="pl-PL" dirty="0" smtClean="0"/>
              <a:t>związana z powstaniem uzdrowiska</a:t>
            </a:r>
            <a:endParaRPr lang="pl-PL" dirty="0"/>
          </a:p>
        </p:txBody>
      </p:sp>
      <p:sp>
        <p:nvSpPr>
          <p:cNvPr id="3" name="pole tekstowe 2"/>
          <p:cNvSpPr txBox="1"/>
          <p:nvPr/>
        </p:nvSpPr>
        <p:spPr>
          <a:xfrm>
            <a:off x="560512" y="1556792"/>
            <a:ext cx="7704856" cy="4539704"/>
          </a:xfrm>
          <a:prstGeom prst="rect">
            <a:avLst/>
          </a:prstGeom>
          <a:noFill/>
        </p:spPr>
        <p:txBody>
          <a:bodyPr wrap="square" rtlCol="0">
            <a:spAutoFit/>
          </a:bodyPr>
          <a:lstStyle/>
          <a:p>
            <a:pPr algn="just">
              <a:spcAft>
                <a:spcPts val="600"/>
              </a:spcAft>
            </a:pPr>
            <a:r>
              <a:rPr lang="pl-PL" dirty="0" smtClean="0"/>
              <a:t>	Wyższa Szkoła Edukacji i Terapii – Wydział Zamiejscowy w Szczecinie. Uczelnia ta prowadzi zajęcia na kierunku turystyka i rekreacja, w ramach którego są dostępne dwie specjalności wpisujące się w profil uzdrowiskowy:</a:t>
            </a:r>
          </a:p>
          <a:p>
            <a:pPr marL="342900" lvl="0" indent="-342900">
              <a:buClr>
                <a:srgbClr val="E96F28"/>
              </a:buClr>
              <a:buFont typeface="+mj-lt"/>
              <a:buAutoNum type="arabicPeriod"/>
            </a:pPr>
            <a:r>
              <a:rPr lang="pl-PL" dirty="0" smtClean="0"/>
              <a:t>turystyka uzdrowiskowa,</a:t>
            </a:r>
          </a:p>
          <a:p>
            <a:pPr marL="342900" lvl="0" indent="-342900">
              <a:buClr>
                <a:srgbClr val="E96F28"/>
              </a:buClr>
              <a:buFont typeface="+mj-lt"/>
              <a:buAutoNum type="arabicPeriod"/>
            </a:pPr>
            <a:r>
              <a:rPr lang="pl-PL" dirty="0" smtClean="0"/>
              <a:t>turystka medyczna (zdrowotna).</a:t>
            </a:r>
          </a:p>
          <a:p>
            <a:pPr marL="342900" lvl="0" indent="-342900">
              <a:buClr>
                <a:srgbClr val="E96F28"/>
              </a:buClr>
              <a:buFont typeface="+mj-lt"/>
              <a:buAutoNum type="arabicPeriod"/>
            </a:pPr>
            <a:endParaRPr lang="pl-PL" dirty="0" smtClean="0"/>
          </a:p>
          <a:p>
            <a:pPr marL="342900" lvl="0" indent="-342900" algn="just">
              <a:buClr>
                <a:srgbClr val="E96F28"/>
              </a:buClr>
            </a:pPr>
            <a:r>
              <a:rPr lang="pl-PL" b="1" dirty="0" smtClean="0"/>
              <a:t>	</a:t>
            </a:r>
            <a:r>
              <a:rPr lang="pl-PL" sz="1400" b="1" dirty="0" smtClean="0"/>
              <a:t>„Specjalność turystyka uzdrowiskowa</a:t>
            </a:r>
            <a:r>
              <a:rPr lang="pl-PL" sz="1400" dirty="0" smtClean="0"/>
              <a:t> utworzono celem uzupełnienia luki w szkolnictwie województwa zachodniopomorskiego, jaka istnieje w systemie kształcenia osób kończących kierunek turystyka i rekreacja. Aktualne prognozy wskazują, że turystyka uzdrowiskowa w Polsce jest jednym z priorytetowych produktów markowych skierowanych na rynki zagraniczne. Na terenie województwa zachodniopomorskiego znajdują się 4 główne uzdrowiska: Świnoujście, Kołobrzeg, Kamień Pomorski i Połczyn Zdrój.”</a:t>
            </a:r>
          </a:p>
          <a:p>
            <a:pPr marL="342900" lvl="0" indent="-342900" algn="just">
              <a:buClr>
                <a:srgbClr val="E96F28"/>
              </a:buClr>
            </a:pPr>
            <a:endParaRPr lang="pl-PL" sz="1400" dirty="0" smtClean="0"/>
          </a:p>
          <a:p>
            <a:pPr marL="342900" lvl="0" indent="-342900" algn="just">
              <a:buClr>
                <a:srgbClr val="E96F28"/>
              </a:buClr>
            </a:pPr>
            <a:r>
              <a:rPr lang="pl-PL" sz="1400" b="1" dirty="0" smtClean="0"/>
              <a:t>	„Specjalność turystyka medyczna (zdrowotna)</a:t>
            </a:r>
            <a:r>
              <a:rPr lang="pl-PL" sz="1400" dirty="0" smtClean="0"/>
              <a:t> jest przyszłością polskiego rynku usług medycznych. Coraz więcej ludzi wybiera wyjazdy turystyczne połączone z zabiegami medycznymi. Turystyka medyczna stwarza możliwość pozostawania służb medycznych w kraju, a tym samym tworzenia nowych miejsc pracy w tym sektorze.”</a:t>
            </a:r>
          </a:p>
          <a:p>
            <a:endParaRPr lang="pl-PL"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Możliwości aktywizacji osób bezrobotnych </a:t>
            </a:r>
            <a:br>
              <a:rPr lang="pl-PL" dirty="0" smtClean="0"/>
            </a:br>
            <a:r>
              <a:rPr lang="pl-PL" dirty="0" smtClean="0"/>
              <a:t>związane z powstaniem uzdrowiska</a:t>
            </a:r>
            <a:endParaRPr lang="pl-PL" dirty="0"/>
          </a:p>
        </p:txBody>
      </p:sp>
      <p:sp>
        <p:nvSpPr>
          <p:cNvPr id="3" name="pole tekstowe 2"/>
          <p:cNvSpPr txBox="1"/>
          <p:nvPr/>
        </p:nvSpPr>
        <p:spPr>
          <a:xfrm>
            <a:off x="1136576" y="1628800"/>
            <a:ext cx="6696744" cy="3139321"/>
          </a:xfrm>
          <a:prstGeom prst="rect">
            <a:avLst/>
          </a:prstGeom>
          <a:noFill/>
        </p:spPr>
        <p:txBody>
          <a:bodyPr wrap="square" rtlCol="0">
            <a:spAutoFit/>
          </a:bodyPr>
          <a:lstStyle/>
          <a:p>
            <a:pPr algn="just"/>
            <a:r>
              <a:rPr lang="pl-PL" dirty="0" smtClean="0"/>
              <a:t>	W rozwoju uzdrowiska warto także upatrywać nowych 	możliwości aktywizacji osób bezrobotnych. Wraz z rozwojem 	uzdrowiska będą powstawać nowe miejsca pracy związane w głównej mierze z turystyką i rekreacją. Dlatego, aby wyjść naprzeciw osobom poszukującym pracy, powiatowe urzędy pracy powinny zastanowić się nad możliwością utworzenia nowych kierunków szkoleń. Nowe kierunki szkoleń umożliwią osobom bezrobotnym podwyższenie kwalifikacji zawodowych albo uzyskanie nowych kwalifikacji, przez co zwiększą one swoją szansę na zatrudnienie oraz dostosowanie się do nowych warunków, które będą panować na lokalnym rynku pracy.</a:t>
            </a:r>
            <a:endParaRPr lang="pl-PL" dirty="0"/>
          </a:p>
        </p:txBody>
      </p:sp>
      <p:pic>
        <p:nvPicPr>
          <p:cNvPr id="4" name="Obraz 3" descr="info.png"/>
          <p:cNvPicPr/>
          <p:nvPr/>
        </p:nvPicPr>
        <p:blipFill>
          <a:blip r:embed="rId2" cstate="print"/>
          <a:stretch>
            <a:fillRect/>
          </a:stretch>
        </p:blipFill>
        <p:spPr>
          <a:xfrm>
            <a:off x="1136576" y="1629955"/>
            <a:ext cx="788472" cy="79564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Cel ekspertyzy</a:t>
            </a:r>
            <a:endParaRPr lang="pl-PL" dirty="0"/>
          </a:p>
        </p:txBody>
      </p:sp>
      <p:graphicFrame>
        <p:nvGraphicFramePr>
          <p:cNvPr id="4" name="Diagram 3"/>
          <p:cNvGraphicFramePr/>
          <p:nvPr/>
        </p:nvGraphicFramePr>
        <p:xfrm>
          <a:off x="848544" y="1268760"/>
          <a:ext cx="8424936"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2500" b="1" dirty="0" smtClean="0"/>
              <a:t>ZALETY UTWORZENIA UZDROWISKA DLA MIESZKAŃCÓW</a:t>
            </a:r>
            <a:endParaRPr lang="pl-PL" sz="25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Zalety utworzenia uzdrowiska dla </a:t>
            </a:r>
            <a:br>
              <a:rPr lang="pl-PL" dirty="0" smtClean="0"/>
            </a:br>
            <a:r>
              <a:rPr lang="pl-PL" dirty="0" smtClean="0"/>
              <a:t>mieszkańców (1)</a:t>
            </a:r>
            <a:endParaRPr lang="pl-PL" dirty="0"/>
          </a:p>
        </p:txBody>
      </p:sp>
      <p:sp>
        <p:nvSpPr>
          <p:cNvPr id="4" name="pole tekstowe 3"/>
          <p:cNvSpPr txBox="1"/>
          <p:nvPr/>
        </p:nvSpPr>
        <p:spPr>
          <a:xfrm>
            <a:off x="560512" y="1484784"/>
            <a:ext cx="2016224" cy="477054"/>
          </a:xfrm>
          <a:prstGeom prst="rect">
            <a:avLst/>
          </a:prstGeom>
          <a:solidFill>
            <a:srgbClr val="E96F28"/>
          </a:solidFill>
        </p:spPr>
        <p:txBody>
          <a:bodyPr wrap="square" rtlCol="0">
            <a:spAutoFit/>
          </a:bodyPr>
          <a:lstStyle/>
          <a:p>
            <a:pPr>
              <a:spcBef>
                <a:spcPts val="2400"/>
              </a:spcBef>
              <a:spcAft>
                <a:spcPts val="2400"/>
              </a:spcAft>
            </a:pPr>
            <a:r>
              <a:rPr lang="pl-PL" sz="2500" dirty="0" smtClean="0">
                <a:solidFill>
                  <a:schemeClr val="bg1"/>
                </a:solidFill>
              </a:rPr>
              <a:t>Rynek pracy:</a:t>
            </a:r>
            <a:endParaRPr lang="pl-PL" sz="2500" dirty="0">
              <a:solidFill>
                <a:schemeClr val="bg1"/>
              </a:solidFill>
            </a:endParaRPr>
          </a:p>
        </p:txBody>
      </p:sp>
      <p:sp>
        <p:nvSpPr>
          <p:cNvPr id="5" name="pole tekstowe 4"/>
          <p:cNvSpPr txBox="1"/>
          <p:nvPr/>
        </p:nvSpPr>
        <p:spPr>
          <a:xfrm>
            <a:off x="560512" y="2132856"/>
            <a:ext cx="6768752" cy="3093154"/>
          </a:xfrm>
          <a:prstGeom prst="rect">
            <a:avLst/>
          </a:prstGeom>
          <a:noFill/>
        </p:spPr>
        <p:txBody>
          <a:bodyPr wrap="square" rtlCol="0">
            <a:spAutoFit/>
          </a:bodyPr>
          <a:lstStyle/>
          <a:p>
            <a:pPr marL="342900" lvl="0" indent="-342900">
              <a:spcAft>
                <a:spcPts val="600"/>
              </a:spcAft>
              <a:buClr>
                <a:srgbClr val="E96F28"/>
              </a:buClr>
              <a:buFont typeface="+mj-lt"/>
              <a:buAutoNum type="arabicPeriod"/>
            </a:pPr>
            <a:r>
              <a:rPr lang="pl-PL" dirty="0" smtClean="0"/>
              <a:t>powstanie nowych miejsc pracy związanych z obsługą uzdrowiska i jego otoczenia oraz z rozwojem turystyki i rekreacji,</a:t>
            </a:r>
          </a:p>
          <a:p>
            <a:pPr marL="342900" lvl="0" indent="-342900">
              <a:spcAft>
                <a:spcPts val="600"/>
              </a:spcAft>
              <a:buClr>
                <a:srgbClr val="E96F28"/>
              </a:buClr>
              <a:buFont typeface="+mj-lt"/>
              <a:buAutoNum type="arabicPeriod"/>
            </a:pPr>
            <a:r>
              <a:rPr lang="pl-PL" dirty="0" smtClean="0"/>
              <a:t>możliwość przebranżowienia zawodowego – możliwość przejścia bezpośrednio z zajęć w rolnictwie do pracy w sektorze turystycznym i rekreacyjnym,</a:t>
            </a:r>
          </a:p>
          <a:p>
            <a:pPr marL="342900" lvl="0" indent="-342900">
              <a:spcAft>
                <a:spcPts val="600"/>
              </a:spcAft>
              <a:buClr>
                <a:srgbClr val="E96F28"/>
              </a:buClr>
              <a:buFont typeface="+mj-lt"/>
              <a:buAutoNum type="arabicPeriod"/>
            </a:pPr>
            <a:r>
              <a:rPr lang="pl-PL" dirty="0" smtClean="0"/>
              <a:t>wzrost dochodów mieszkańców spowodowany wzrostem przeciętnych miesięcznych wynagrodzeń brutto,</a:t>
            </a:r>
          </a:p>
          <a:p>
            <a:pPr marL="342900" lvl="0" indent="-342900">
              <a:buClr>
                <a:srgbClr val="E96F28"/>
              </a:buClr>
              <a:buFont typeface="+mj-lt"/>
              <a:buAutoNum type="arabicPeriod"/>
            </a:pPr>
            <a:r>
              <a:rPr lang="pl-PL" dirty="0" smtClean="0"/>
              <a:t>wzrost komfortu życia mieszkańców spowodowany zmniejszeniem emigracji zarobkowej.</a:t>
            </a:r>
          </a:p>
          <a:p>
            <a:endParaRPr lang="pl-PL" dirty="0"/>
          </a:p>
        </p:txBody>
      </p:sp>
      <p:pic>
        <p:nvPicPr>
          <p:cNvPr id="6" name="Obraz 5" descr="work.png"/>
          <p:cNvPicPr/>
          <p:nvPr/>
        </p:nvPicPr>
        <p:blipFill>
          <a:blip r:embed="rId2" cstate="print"/>
          <a:stretch>
            <a:fillRect/>
          </a:stretch>
        </p:blipFill>
        <p:spPr>
          <a:xfrm>
            <a:off x="2432720" y="1337209"/>
            <a:ext cx="788472" cy="79564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Zalety utworzenia uzdrowiska dla </a:t>
            </a:r>
            <a:br>
              <a:rPr lang="pl-PL" dirty="0" smtClean="0"/>
            </a:br>
            <a:r>
              <a:rPr lang="pl-PL" dirty="0" smtClean="0"/>
              <a:t>mieszkańców (2)</a:t>
            </a:r>
            <a:endParaRPr lang="pl-PL" dirty="0"/>
          </a:p>
        </p:txBody>
      </p:sp>
      <p:sp>
        <p:nvSpPr>
          <p:cNvPr id="3" name="pole tekstowe 2"/>
          <p:cNvSpPr txBox="1"/>
          <p:nvPr/>
        </p:nvSpPr>
        <p:spPr>
          <a:xfrm>
            <a:off x="4160912" y="1628800"/>
            <a:ext cx="3024336" cy="477054"/>
          </a:xfrm>
          <a:prstGeom prst="rect">
            <a:avLst/>
          </a:prstGeom>
          <a:solidFill>
            <a:srgbClr val="E96F28"/>
          </a:solidFill>
        </p:spPr>
        <p:txBody>
          <a:bodyPr wrap="square" rtlCol="0">
            <a:spAutoFit/>
          </a:bodyPr>
          <a:lstStyle/>
          <a:p>
            <a:pPr algn="r"/>
            <a:r>
              <a:rPr lang="pl-PL" sz="2500" dirty="0" smtClean="0">
                <a:solidFill>
                  <a:schemeClr val="bg1"/>
                </a:solidFill>
              </a:rPr>
              <a:t>Ochrona zdrowia:</a:t>
            </a:r>
            <a:endParaRPr lang="pl-PL" sz="2500" dirty="0">
              <a:solidFill>
                <a:schemeClr val="bg1"/>
              </a:solidFill>
            </a:endParaRPr>
          </a:p>
        </p:txBody>
      </p:sp>
      <p:pic>
        <p:nvPicPr>
          <p:cNvPr id="4" name="Obraz 3" descr="zdrowie.png"/>
          <p:cNvPicPr/>
          <p:nvPr/>
        </p:nvPicPr>
        <p:blipFill>
          <a:blip r:embed="rId2" cstate="print"/>
          <a:stretch>
            <a:fillRect/>
          </a:stretch>
        </p:blipFill>
        <p:spPr>
          <a:xfrm>
            <a:off x="3728864" y="1484784"/>
            <a:ext cx="785164" cy="792000"/>
          </a:xfrm>
          <a:prstGeom prst="rect">
            <a:avLst/>
          </a:prstGeom>
        </p:spPr>
      </p:pic>
      <p:sp>
        <p:nvSpPr>
          <p:cNvPr id="5" name="pole tekstowe 4"/>
          <p:cNvSpPr txBox="1"/>
          <p:nvPr/>
        </p:nvSpPr>
        <p:spPr>
          <a:xfrm>
            <a:off x="1280592" y="2276872"/>
            <a:ext cx="5976664" cy="2462213"/>
          </a:xfrm>
          <a:prstGeom prst="rect">
            <a:avLst/>
          </a:prstGeom>
          <a:noFill/>
        </p:spPr>
        <p:txBody>
          <a:bodyPr wrap="square" rtlCol="0">
            <a:spAutoFit/>
          </a:bodyPr>
          <a:lstStyle/>
          <a:p>
            <a:pPr marL="342900" lvl="0" indent="-342900">
              <a:spcAft>
                <a:spcPts val="600"/>
              </a:spcAft>
              <a:buClr>
                <a:srgbClr val="E96F28"/>
              </a:buClr>
              <a:buFont typeface="+mj-lt"/>
              <a:buAutoNum type="arabicPeriod"/>
            </a:pPr>
            <a:r>
              <a:rPr lang="pl-PL" dirty="0" smtClean="0"/>
              <a:t>powszechny dostęp do świadczeń uzdrowiskowych, w tym rehabilitacyjnych,</a:t>
            </a:r>
          </a:p>
          <a:p>
            <a:pPr marL="342900" lvl="0" indent="-342900">
              <a:spcAft>
                <a:spcPts val="600"/>
              </a:spcAft>
              <a:buClr>
                <a:srgbClr val="E96F28"/>
              </a:buClr>
              <a:buFont typeface="+mj-lt"/>
              <a:buAutoNum type="arabicPeriod"/>
            </a:pPr>
            <a:r>
              <a:rPr lang="pl-PL" dirty="0" smtClean="0"/>
              <a:t>możliwość korzystania z ogólnodostępnej tężni, parku zdrojowego oraz basenów termalnych,</a:t>
            </a:r>
          </a:p>
          <a:p>
            <a:pPr marL="342900" lvl="0" indent="-342900">
              <a:buClr>
                <a:srgbClr val="E96F28"/>
              </a:buClr>
              <a:buFont typeface="+mj-lt"/>
              <a:buAutoNum type="arabicPeriod"/>
            </a:pPr>
            <a:r>
              <a:rPr lang="pl-PL" dirty="0" smtClean="0"/>
              <a:t>podniesienie poziomu zdrowia społeczeństwa poprzez promocję sportu i rekreacji oraz zdrowej, ekologicznej żywności.</a:t>
            </a:r>
          </a:p>
          <a:p>
            <a:endParaRPr lang="pl-PL"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Zalety utworzenia uzdrowiska dla </a:t>
            </a:r>
            <a:br>
              <a:rPr lang="pl-PL" dirty="0" smtClean="0"/>
            </a:br>
            <a:r>
              <a:rPr lang="pl-PL" dirty="0" smtClean="0"/>
              <a:t>mieszkańców (3)</a:t>
            </a:r>
            <a:endParaRPr lang="pl-PL" dirty="0"/>
          </a:p>
        </p:txBody>
      </p:sp>
      <p:sp>
        <p:nvSpPr>
          <p:cNvPr id="3" name="pole tekstowe 2"/>
          <p:cNvSpPr txBox="1"/>
          <p:nvPr/>
        </p:nvSpPr>
        <p:spPr>
          <a:xfrm>
            <a:off x="560512" y="1484784"/>
            <a:ext cx="2952328" cy="477054"/>
          </a:xfrm>
          <a:prstGeom prst="rect">
            <a:avLst/>
          </a:prstGeom>
          <a:solidFill>
            <a:srgbClr val="E96F28"/>
          </a:solidFill>
        </p:spPr>
        <p:txBody>
          <a:bodyPr wrap="square" rtlCol="0">
            <a:spAutoFit/>
          </a:bodyPr>
          <a:lstStyle/>
          <a:p>
            <a:r>
              <a:rPr lang="pl-PL" sz="2500" dirty="0" smtClean="0">
                <a:solidFill>
                  <a:schemeClr val="bg1"/>
                </a:solidFill>
              </a:rPr>
              <a:t>Kultura i rozrywka:</a:t>
            </a:r>
            <a:endParaRPr lang="pl-PL" sz="2500" dirty="0">
              <a:solidFill>
                <a:schemeClr val="bg1"/>
              </a:solidFill>
            </a:endParaRPr>
          </a:p>
        </p:txBody>
      </p:sp>
      <p:sp>
        <p:nvSpPr>
          <p:cNvPr id="4" name="pole tekstowe 3"/>
          <p:cNvSpPr txBox="1"/>
          <p:nvPr/>
        </p:nvSpPr>
        <p:spPr>
          <a:xfrm>
            <a:off x="560512" y="2132856"/>
            <a:ext cx="6768752" cy="2739211"/>
          </a:xfrm>
          <a:prstGeom prst="rect">
            <a:avLst/>
          </a:prstGeom>
          <a:noFill/>
        </p:spPr>
        <p:txBody>
          <a:bodyPr wrap="square" rtlCol="0">
            <a:spAutoFit/>
          </a:bodyPr>
          <a:lstStyle/>
          <a:p>
            <a:pPr marL="342900" lvl="0" indent="-342900">
              <a:spcAft>
                <a:spcPts val="600"/>
              </a:spcAft>
              <a:buClr>
                <a:srgbClr val="E96F28"/>
              </a:buClr>
              <a:buFont typeface="+mj-lt"/>
              <a:buAutoNum type="arabicPeriod"/>
            </a:pPr>
            <a:r>
              <a:rPr lang="pl-PL" dirty="0" smtClean="0"/>
              <a:t>możliwość korzystania z bogatszej oferty spędzania wolnego czasu poprzez możliwość powstania nowych obiektów kulturalnych i rozrywkowych: kina, teatry, restauracje, puby itp.; oraz poprzez organizowanie nowych imprez i wydarzeń kulturalnych,</a:t>
            </a:r>
          </a:p>
          <a:p>
            <a:pPr marL="342900" lvl="0" indent="-342900">
              <a:spcAft>
                <a:spcPts val="600"/>
              </a:spcAft>
              <a:buClr>
                <a:srgbClr val="E96F28"/>
              </a:buClr>
              <a:buFont typeface="+mj-lt"/>
              <a:buAutoNum type="arabicPeriod"/>
            </a:pPr>
            <a:r>
              <a:rPr lang="pl-PL" dirty="0" smtClean="0"/>
              <a:t>rozwój kultury i rozrywki wzmacnia poczucie tożsamości lokalnej społeczności,</a:t>
            </a:r>
          </a:p>
          <a:p>
            <a:pPr marL="342900" lvl="0" indent="-342900">
              <a:buClr>
                <a:srgbClr val="E96F28"/>
              </a:buClr>
              <a:buFont typeface="+mj-lt"/>
              <a:buAutoNum type="arabicPeriod"/>
            </a:pPr>
            <a:r>
              <a:rPr lang="pl-PL" dirty="0" smtClean="0"/>
              <a:t>rozwój kultury i rozrywki sprzyja wymianie idei i kształtuje tolerancję.</a:t>
            </a:r>
          </a:p>
          <a:p>
            <a:endParaRPr lang="pl-PL" dirty="0"/>
          </a:p>
        </p:txBody>
      </p:sp>
      <p:pic>
        <p:nvPicPr>
          <p:cNvPr id="40962" name="Picture 2" descr="C:\Users\bso\Desktop\kultura.png"/>
          <p:cNvPicPr>
            <a:picLocks noChangeAspect="1" noChangeArrowheads="1"/>
          </p:cNvPicPr>
          <p:nvPr/>
        </p:nvPicPr>
        <p:blipFill>
          <a:blip r:embed="rId2" cstate="print"/>
          <a:srcRect/>
          <a:stretch>
            <a:fillRect/>
          </a:stretch>
        </p:blipFill>
        <p:spPr bwMode="auto">
          <a:xfrm>
            <a:off x="3152800" y="1340768"/>
            <a:ext cx="723273" cy="795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Zalety utworzenia uzdrowiska dla </a:t>
            </a:r>
            <a:br>
              <a:rPr lang="pl-PL" dirty="0" smtClean="0"/>
            </a:br>
            <a:r>
              <a:rPr lang="pl-PL" dirty="0" smtClean="0"/>
              <a:t>mieszkańców (4)</a:t>
            </a:r>
            <a:endParaRPr lang="pl-PL" dirty="0"/>
          </a:p>
        </p:txBody>
      </p:sp>
      <p:sp>
        <p:nvSpPr>
          <p:cNvPr id="3" name="pole tekstowe 2"/>
          <p:cNvSpPr txBox="1"/>
          <p:nvPr/>
        </p:nvSpPr>
        <p:spPr>
          <a:xfrm>
            <a:off x="4160912" y="1628800"/>
            <a:ext cx="3384376" cy="477054"/>
          </a:xfrm>
          <a:prstGeom prst="rect">
            <a:avLst/>
          </a:prstGeom>
          <a:solidFill>
            <a:srgbClr val="E96F28"/>
          </a:solidFill>
        </p:spPr>
        <p:txBody>
          <a:bodyPr wrap="square" rtlCol="0">
            <a:spAutoFit/>
          </a:bodyPr>
          <a:lstStyle/>
          <a:p>
            <a:pPr algn="r"/>
            <a:r>
              <a:rPr lang="pl-PL" sz="2500" dirty="0" smtClean="0">
                <a:solidFill>
                  <a:schemeClr val="bg1"/>
                </a:solidFill>
              </a:rPr>
              <a:t>Turystyka i rekreacja:</a:t>
            </a:r>
            <a:endParaRPr lang="pl-PL" sz="2500" dirty="0">
              <a:solidFill>
                <a:schemeClr val="bg1"/>
              </a:solidFill>
            </a:endParaRPr>
          </a:p>
        </p:txBody>
      </p:sp>
      <p:sp>
        <p:nvSpPr>
          <p:cNvPr id="5" name="pole tekstowe 4"/>
          <p:cNvSpPr txBox="1"/>
          <p:nvPr/>
        </p:nvSpPr>
        <p:spPr>
          <a:xfrm>
            <a:off x="1640632" y="2276872"/>
            <a:ext cx="5976664" cy="2462213"/>
          </a:xfrm>
          <a:prstGeom prst="rect">
            <a:avLst/>
          </a:prstGeom>
          <a:noFill/>
        </p:spPr>
        <p:txBody>
          <a:bodyPr wrap="square" rtlCol="0">
            <a:spAutoFit/>
          </a:bodyPr>
          <a:lstStyle/>
          <a:p>
            <a:pPr marL="342900" lvl="0" indent="-342900">
              <a:spcAft>
                <a:spcPts val="600"/>
              </a:spcAft>
              <a:buClr>
                <a:srgbClr val="E96F28"/>
              </a:buClr>
              <a:buFont typeface="+mj-lt"/>
              <a:buAutoNum type="arabicPeriod"/>
            </a:pPr>
            <a:r>
              <a:rPr lang="pl-PL" dirty="0" smtClean="0"/>
              <a:t>możliwość korzystania z bogatszej oferty spędzania wolnego czasu – powstanie nowych obiektów turystyczno-rekreacyjnych,</a:t>
            </a:r>
          </a:p>
          <a:p>
            <a:pPr marL="342900" lvl="0" indent="-342900">
              <a:spcAft>
                <a:spcPts val="600"/>
              </a:spcAft>
              <a:buClr>
                <a:srgbClr val="E96F28"/>
              </a:buClr>
              <a:buFont typeface="+mj-lt"/>
              <a:buAutoNum type="arabicPeriod"/>
            </a:pPr>
            <a:r>
              <a:rPr lang="pl-PL" dirty="0" smtClean="0"/>
              <a:t>możliwość korzystania z ogólnodostępnego parku zdrojowego,</a:t>
            </a:r>
          </a:p>
          <a:p>
            <a:pPr marL="342900" lvl="0" indent="-342900">
              <a:buClr>
                <a:srgbClr val="E96F28"/>
              </a:buClr>
              <a:buFont typeface="+mj-lt"/>
              <a:buAutoNum type="arabicPeriod"/>
            </a:pPr>
            <a:r>
              <a:rPr lang="pl-PL" dirty="0" smtClean="0"/>
              <a:t>integrowanie społeczności lokalnych wokół turystyki, sportu i rekreacji.</a:t>
            </a:r>
          </a:p>
          <a:p>
            <a:endParaRPr lang="pl-PL" dirty="0"/>
          </a:p>
        </p:txBody>
      </p:sp>
      <p:pic>
        <p:nvPicPr>
          <p:cNvPr id="6" name="Obraz 5" descr="kultura.png"/>
          <p:cNvPicPr/>
          <p:nvPr/>
        </p:nvPicPr>
        <p:blipFill>
          <a:blip r:embed="rId2" cstate="print"/>
          <a:stretch>
            <a:fillRect/>
          </a:stretch>
        </p:blipFill>
        <p:spPr>
          <a:xfrm>
            <a:off x="3656856" y="1484784"/>
            <a:ext cx="785164" cy="792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Zalety utworzenia uzdrowiska dla </a:t>
            </a:r>
            <a:br>
              <a:rPr lang="pl-PL" dirty="0" smtClean="0"/>
            </a:br>
            <a:r>
              <a:rPr lang="pl-PL" dirty="0" smtClean="0"/>
              <a:t>mieszkańców (5)</a:t>
            </a:r>
            <a:endParaRPr lang="pl-PL" dirty="0"/>
          </a:p>
        </p:txBody>
      </p:sp>
      <p:sp>
        <p:nvSpPr>
          <p:cNvPr id="3" name="pole tekstowe 2"/>
          <p:cNvSpPr txBox="1"/>
          <p:nvPr/>
        </p:nvSpPr>
        <p:spPr>
          <a:xfrm>
            <a:off x="560512" y="1484784"/>
            <a:ext cx="2664296" cy="477054"/>
          </a:xfrm>
          <a:prstGeom prst="rect">
            <a:avLst/>
          </a:prstGeom>
          <a:solidFill>
            <a:srgbClr val="E96F28"/>
          </a:solidFill>
        </p:spPr>
        <p:txBody>
          <a:bodyPr wrap="square" rtlCol="0">
            <a:spAutoFit/>
          </a:bodyPr>
          <a:lstStyle/>
          <a:p>
            <a:r>
              <a:rPr lang="pl-PL" sz="2500" dirty="0" smtClean="0">
                <a:solidFill>
                  <a:schemeClr val="bg1"/>
                </a:solidFill>
              </a:rPr>
              <a:t>Aspekt społeczny:</a:t>
            </a:r>
            <a:endParaRPr lang="pl-PL" sz="2500" dirty="0">
              <a:solidFill>
                <a:schemeClr val="bg1"/>
              </a:solidFill>
            </a:endParaRPr>
          </a:p>
        </p:txBody>
      </p:sp>
      <p:sp>
        <p:nvSpPr>
          <p:cNvPr id="4" name="pole tekstowe 3"/>
          <p:cNvSpPr txBox="1"/>
          <p:nvPr/>
        </p:nvSpPr>
        <p:spPr>
          <a:xfrm>
            <a:off x="560512" y="2132856"/>
            <a:ext cx="6768752" cy="2185214"/>
          </a:xfrm>
          <a:prstGeom prst="rect">
            <a:avLst/>
          </a:prstGeom>
          <a:noFill/>
        </p:spPr>
        <p:txBody>
          <a:bodyPr wrap="square" rtlCol="0">
            <a:spAutoFit/>
          </a:bodyPr>
          <a:lstStyle/>
          <a:p>
            <a:pPr marL="342900" lvl="0" indent="-342900">
              <a:spcAft>
                <a:spcPts val="600"/>
              </a:spcAft>
              <a:buClr>
                <a:srgbClr val="E96F28"/>
              </a:buClr>
              <a:buFont typeface="+mj-lt"/>
              <a:buAutoNum type="arabicPeriod"/>
            </a:pPr>
            <a:r>
              <a:rPr lang="pl-PL" dirty="0" smtClean="0"/>
              <a:t>podniesienie poziomu wykształcenia mieszkańców (jako skutek konieczności dostosowania się do istniejących na rynku wymagań),</a:t>
            </a:r>
          </a:p>
          <a:p>
            <a:pPr marL="342900" lvl="0" indent="-342900">
              <a:spcAft>
                <a:spcPts val="600"/>
              </a:spcAft>
              <a:buClr>
                <a:srgbClr val="E96F28"/>
              </a:buClr>
              <a:buFont typeface="+mj-lt"/>
              <a:buAutoNum type="arabicPeriod"/>
            </a:pPr>
            <a:r>
              <a:rPr lang="pl-PL" dirty="0" smtClean="0"/>
              <a:t>powstanie nowych kierunków kształcenia na poziomie szkolnictwa </a:t>
            </a:r>
            <a:r>
              <a:rPr lang="pl-PL" dirty="0" err="1" smtClean="0"/>
              <a:t>ponadgimnazjalnego</a:t>
            </a:r>
            <a:r>
              <a:rPr lang="pl-PL" dirty="0" smtClean="0"/>
              <a:t> oraz wyższego, głównie w zakresie turystyki, hotelarstwa i gastronomii,</a:t>
            </a:r>
          </a:p>
          <a:p>
            <a:pPr marL="342900" lvl="0" indent="-342900">
              <a:buClr>
                <a:srgbClr val="E96F28"/>
              </a:buClr>
              <a:buFont typeface="+mj-lt"/>
              <a:buAutoNum type="arabicPeriod"/>
            </a:pPr>
            <a:r>
              <a:rPr lang="pl-PL" dirty="0" smtClean="0"/>
              <a:t>aktywizacja lokalnej społeczności.</a:t>
            </a:r>
          </a:p>
          <a:p>
            <a:pPr marL="342900" lvl="0" indent="-342900">
              <a:buClr>
                <a:srgbClr val="E96F28"/>
              </a:buClr>
            </a:pPr>
            <a:endParaRPr lang="pl-PL" dirty="0"/>
          </a:p>
        </p:txBody>
      </p:sp>
      <p:pic>
        <p:nvPicPr>
          <p:cNvPr id="5" name="Obraz 4" descr="społ.png"/>
          <p:cNvPicPr/>
          <p:nvPr/>
        </p:nvPicPr>
        <p:blipFill>
          <a:blip r:embed="rId2" cstate="print"/>
          <a:stretch>
            <a:fillRect/>
          </a:stretch>
        </p:blipFill>
        <p:spPr>
          <a:xfrm>
            <a:off x="3080792" y="1340768"/>
            <a:ext cx="788472" cy="79564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Zalety utworzenia uzdrowiska dla </a:t>
            </a:r>
            <a:br>
              <a:rPr lang="pl-PL" dirty="0" smtClean="0"/>
            </a:br>
            <a:r>
              <a:rPr lang="pl-PL" dirty="0" smtClean="0"/>
              <a:t>mieszkańców (6)</a:t>
            </a:r>
            <a:endParaRPr lang="pl-PL" dirty="0"/>
          </a:p>
        </p:txBody>
      </p:sp>
      <p:sp>
        <p:nvSpPr>
          <p:cNvPr id="3" name="pole tekstowe 2"/>
          <p:cNvSpPr txBox="1"/>
          <p:nvPr/>
        </p:nvSpPr>
        <p:spPr>
          <a:xfrm>
            <a:off x="2432720" y="1628800"/>
            <a:ext cx="5112568" cy="477054"/>
          </a:xfrm>
          <a:prstGeom prst="rect">
            <a:avLst/>
          </a:prstGeom>
          <a:solidFill>
            <a:srgbClr val="E96F28"/>
          </a:solidFill>
        </p:spPr>
        <p:txBody>
          <a:bodyPr wrap="square" rtlCol="0">
            <a:spAutoFit/>
          </a:bodyPr>
          <a:lstStyle/>
          <a:p>
            <a:pPr algn="r"/>
            <a:r>
              <a:rPr lang="pl-PL" sz="2500" dirty="0" smtClean="0">
                <a:solidFill>
                  <a:schemeClr val="bg1"/>
                </a:solidFill>
              </a:rPr>
              <a:t>Infrastruktura i środowisko naturalne:</a:t>
            </a:r>
            <a:endParaRPr lang="pl-PL" sz="2500" dirty="0">
              <a:solidFill>
                <a:schemeClr val="bg1"/>
              </a:solidFill>
            </a:endParaRPr>
          </a:p>
        </p:txBody>
      </p:sp>
      <p:sp>
        <p:nvSpPr>
          <p:cNvPr id="4" name="pole tekstowe 3"/>
          <p:cNvSpPr txBox="1"/>
          <p:nvPr/>
        </p:nvSpPr>
        <p:spPr>
          <a:xfrm>
            <a:off x="1928664" y="2276872"/>
            <a:ext cx="6192688" cy="2539157"/>
          </a:xfrm>
          <a:prstGeom prst="rect">
            <a:avLst/>
          </a:prstGeom>
          <a:noFill/>
        </p:spPr>
        <p:txBody>
          <a:bodyPr wrap="square" rtlCol="0">
            <a:spAutoFit/>
          </a:bodyPr>
          <a:lstStyle/>
          <a:p>
            <a:pPr marL="342900" lvl="0" indent="-342900">
              <a:spcAft>
                <a:spcPts val="600"/>
              </a:spcAft>
              <a:buClr>
                <a:srgbClr val="E96F28"/>
              </a:buClr>
              <a:buFont typeface="+mj-lt"/>
              <a:buAutoNum type="arabicPeriod"/>
            </a:pPr>
            <a:r>
              <a:rPr lang="pl-PL" dirty="0" smtClean="0"/>
              <a:t>poprawa dostępności komunikacyjnej, w tym poprawa stanu technicznego dróg – np. połączenie ul. Nowomiejskiej z obszarem ochrony uzdrowiskowej; połączenie drogi krajowej nr 70 (zjazd z autostrady A1) z obszarem uzdrowiska,</a:t>
            </a:r>
          </a:p>
          <a:p>
            <a:pPr marL="342900" lvl="0" indent="-342900">
              <a:spcAft>
                <a:spcPts val="600"/>
              </a:spcAft>
              <a:buClr>
                <a:srgbClr val="E96F28"/>
              </a:buClr>
              <a:buFont typeface="+mj-lt"/>
              <a:buAutoNum type="arabicPeriod"/>
            </a:pPr>
            <a:r>
              <a:rPr lang="pl-PL" dirty="0" smtClean="0"/>
              <a:t>poprawa dostępności usług publicznych,</a:t>
            </a:r>
          </a:p>
          <a:p>
            <a:pPr marL="342900" lvl="0" indent="-342900">
              <a:spcAft>
                <a:spcPts val="600"/>
              </a:spcAft>
              <a:buClr>
                <a:srgbClr val="E96F28"/>
              </a:buClr>
              <a:buFont typeface="+mj-lt"/>
              <a:buAutoNum type="arabicPeriod"/>
            </a:pPr>
            <a:r>
              <a:rPr lang="pl-PL" dirty="0" smtClean="0"/>
              <a:t>zabezpieczenie jakości środowiska naturalnego,</a:t>
            </a:r>
          </a:p>
          <a:p>
            <a:pPr marL="342900" lvl="0" indent="-342900">
              <a:buClr>
                <a:srgbClr val="E96F28"/>
              </a:buClr>
              <a:buFont typeface="+mj-lt"/>
              <a:buAutoNum type="arabicPeriod"/>
            </a:pPr>
            <a:r>
              <a:rPr lang="pl-PL" dirty="0" smtClean="0"/>
              <a:t>poprawa krajobrazu oraz estetyki regionu.</a:t>
            </a:r>
          </a:p>
          <a:p>
            <a:endParaRPr lang="pl-PL" dirty="0"/>
          </a:p>
        </p:txBody>
      </p:sp>
      <p:pic>
        <p:nvPicPr>
          <p:cNvPr id="6" name="Obraz 5" descr="tree.png"/>
          <p:cNvPicPr/>
          <p:nvPr/>
        </p:nvPicPr>
        <p:blipFill>
          <a:blip r:embed="rId2" cstate="print"/>
          <a:stretch>
            <a:fillRect/>
          </a:stretch>
        </p:blipFill>
        <p:spPr>
          <a:xfrm>
            <a:off x="1788264" y="1481225"/>
            <a:ext cx="788472" cy="795647"/>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2500" b="1" dirty="0" smtClean="0"/>
              <a:t>ROZWÓJ SFERY KULTURALNEJ I USŁUGOWEJ</a:t>
            </a:r>
            <a:endParaRPr lang="pl-PL" sz="25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Rozwój sfery kulturalnej i usługowej</a:t>
            </a:r>
            <a:endParaRPr lang="pl-PL" dirty="0"/>
          </a:p>
        </p:txBody>
      </p:sp>
      <p:sp>
        <p:nvSpPr>
          <p:cNvPr id="3" name="pole tekstowe 2"/>
          <p:cNvSpPr txBox="1"/>
          <p:nvPr/>
        </p:nvSpPr>
        <p:spPr>
          <a:xfrm>
            <a:off x="848544" y="1484784"/>
            <a:ext cx="7128792" cy="4524315"/>
          </a:xfrm>
          <a:prstGeom prst="rect">
            <a:avLst/>
          </a:prstGeom>
          <a:noFill/>
        </p:spPr>
        <p:txBody>
          <a:bodyPr wrap="square" rtlCol="0">
            <a:spAutoFit/>
          </a:bodyPr>
          <a:lstStyle/>
          <a:p>
            <a:pPr algn="just"/>
            <a:r>
              <a:rPr lang="pl-PL" dirty="0" smtClean="0"/>
              <a:t>	Turystyka i uzdrowisko łączą się nierozerwalnie. Turyści, przyjeżdżając do miejscowości uzdrowiskowej, są świadomi, że trafiają </a:t>
            </a:r>
            <a:br>
              <a:rPr lang="pl-PL" dirty="0" smtClean="0"/>
            </a:br>
            <a:r>
              <a:rPr lang="pl-PL" dirty="0" smtClean="0"/>
              <a:t>w miejsce bogato obdarowane przez naturę, zadbane, czyste ekologicznie oraz będące azylem od cywilizacji. Współcześnie występuje duże 	zapotrzebowanie na regenerację sił fizycznych, psychicznych </a:t>
            </a:r>
            <a:br>
              <a:rPr lang="pl-PL" dirty="0" smtClean="0"/>
            </a:br>
            <a:r>
              <a:rPr lang="pl-PL" dirty="0" smtClean="0"/>
              <a:t>i 	duchowych, które zostały nadwyrężone przez niekorzystne 	warunki życia człowieka uczestniczącego w ciągłym rozwoju cywilizacyjnym (zanieczyszczenie środowiska, napięcia i stresy itd.). Coraz więcej osób, które nie mają jeszcze konkretnych zmian chorobowych, odczuwa potrzebę czasowej zmiany miejsca i stylu życia w celach profilaktycznych. Profilaktyka zdrowotna to domena, którą cywilizowany świat uznał za przyszłość lecznictwa. Istotną rolę w dziedzinie polepszania stanu zdrowia społeczeństwa odgrywają uzdrowiska, których działalność – niejako z pogranicza turystyki i usług leczniczych – ma jeden z największych potencjałów rozwojowych w Polsce i bogatą tradycję historyczną.</a:t>
            </a:r>
          </a:p>
          <a:p>
            <a:endParaRPr lang="pl-PL" dirty="0"/>
          </a:p>
        </p:txBody>
      </p:sp>
      <p:pic>
        <p:nvPicPr>
          <p:cNvPr id="4" name="Obraz 3" descr="info.png"/>
          <p:cNvPicPr/>
          <p:nvPr/>
        </p:nvPicPr>
        <p:blipFill>
          <a:blip r:embed="rId2" cstate="print"/>
          <a:stretch>
            <a:fillRect/>
          </a:stretch>
        </p:blipFill>
        <p:spPr>
          <a:xfrm>
            <a:off x="924168" y="2633353"/>
            <a:ext cx="788472" cy="79564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r>
              <a:rPr lang="pl-PL" dirty="0" smtClean="0"/>
              <a:t>Potencjał Skierniewic oraz powiatu skierniewickiego </a:t>
            </a:r>
            <a:br>
              <a:rPr lang="pl-PL" dirty="0" smtClean="0"/>
            </a:br>
            <a:r>
              <a:rPr lang="pl-PL" dirty="0" smtClean="0"/>
              <a:t>do rozwoju turystyki zdrowotnej, weekendowej </a:t>
            </a:r>
            <a:br>
              <a:rPr lang="pl-PL" dirty="0" smtClean="0"/>
            </a:br>
            <a:r>
              <a:rPr lang="pl-PL" dirty="0" smtClean="0"/>
              <a:t>i rehabilitacyjnej</a:t>
            </a:r>
            <a:endParaRPr lang="pl-PL" dirty="0"/>
          </a:p>
        </p:txBody>
      </p:sp>
      <p:sp>
        <p:nvSpPr>
          <p:cNvPr id="3" name="pole tekstowe 2"/>
          <p:cNvSpPr txBox="1"/>
          <p:nvPr/>
        </p:nvSpPr>
        <p:spPr>
          <a:xfrm>
            <a:off x="488504" y="1556792"/>
            <a:ext cx="7704856" cy="4524315"/>
          </a:xfrm>
          <a:prstGeom prst="rect">
            <a:avLst/>
          </a:prstGeom>
          <a:noFill/>
        </p:spPr>
        <p:txBody>
          <a:bodyPr wrap="square" rtlCol="0">
            <a:spAutoFit/>
          </a:bodyPr>
          <a:lstStyle/>
          <a:p>
            <a:pPr algn="just"/>
            <a:r>
              <a:rPr lang="pl-PL" dirty="0" smtClean="0"/>
              <a:t>	Do rozwoju turystyki, przede wszystkim weekendowej oraz rekreacyjnej, mogą się przyczynić liczne walory turystyczne i rekreacyjne powiatu skierniewickiego. Do najbardziej atrakcyjnych pod względem przyrodniczym terenów powiatu skierniewickiego zaliczyć można:</a:t>
            </a:r>
          </a:p>
          <a:p>
            <a:pPr lvl="1">
              <a:buClr>
                <a:srgbClr val="E96F28"/>
              </a:buClr>
              <a:buFont typeface="Wingdings" pitchFamily="2" charset="2"/>
              <a:buChar char="Ø"/>
            </a:pPr>
            <a:r>
              <a:rPr lang="pl-PL" dirty="0" smtClean="0"/>
              <a:t>Bolimowski Park Krajobrazowy  z dobrze oznakowanymi szlakami turystycznymi do wędrówek pieszych, rowerowych i konnych,</a:t>
            </a:r>
          </a:p>
          <a:p>
            <a:pPr lvl="1">
              <a:buClr>
                <a:srgbClr val="E96F28"/>
              </a:buClr>
              <a:buFont typeface="Wingdings" pitchFamily="2" charset="2"/>
              <a:buChar char="Ø"/>
            </a:pPr>
            <a:r>
              <a:rPr lang="pl-PL" dirty="0" smtClean="0"/>
              <a:t>Rzeka Rawka z możliwością  wędkowania i kajakowania na rzece Rawce ,</a:t>
            </a:r>
          </a:p>
          <a:p>
            <a:pPr lvl="1">
              <a:buClr>
                <a:srgbClr val="E96F28"/>
              </a:buClr>
              <a:buFont typeface="Wingdings" pitchFamily="2" charset="2"/>
              <a:buChar char="Ø"/>
            </a:pPr>
            <a:r>
              <a:rPr lang="pl-PL" dirty="0" smtClean="0"/>
              <a:t>Puszcza Bolimowska z możliwością polowania,</a:t>
            </a:r>
          </a:p>
          <a:p>
            <a:r>
              <a:rPr lang="pl-PL" dirty="0" smtClean="0"/>
              <a:t> oraz:</a:t>
            </a:r>
          </a:p>
          <a:p>
            <a:pPr lvl="1">
              <a:buClr>
                <a:srgbClr val="E96F28"/>
              </a:buClr>
              <a:buFont typeface="Wingdings" pitchFamily="2" charset="2"/>
              <a:buChar char="Ø"/>
            </a:pPr>
            <a:r>
              <a:rPr lang="pl-PL" dirty="0" smtClean="0"/>
              <a:t>6 rezerwatów przyrody: </a:t>
            </a:r>
            <a:r>
              <a:rPr lang="pl-PL" dirty="0" err="1" smtClean="0"/>
              <a:t>Kopanicha</a:t>
            </a:r>
            <a:r>
              <a:rPr lang="pl-PL" dirty="0" smtClean="0"/>
              <a:t>, Ruda </a:t>
            </a:r>
            <a:r>
              <a:rPr lang="pl-PL" dirty="0" err="1" smtClean="0"/>
              <a:t>Chlebacz</a:t>
            </a:r>
            <a:r>
              <a:rPr lang="pl-PL" dirty="0" smtClean="0"/>
              <a:t>, Rawka, Uroczysko Bażantarnia, Źródła Borówki, Polana </a:t>
            </a:r>
            <a:r>
              <a:rPr lang="pl-PL" dirty="0" err="1" smtClean="0"/>
              <a:t>Siwica</a:t>
            </a:r>
            <a:r>
              <a:rPr lang="pl-PL" dirty="0" smtClean="0"/>
              <a:t> oraz projektowana Dolina Grabinki,</a:t>
            </a:r>
          </a:p>
          <a:p>
            <a:pPr lvl="1">
              <a:buClr>
                <a:srgbClr val="E96F28"/>
              </a:buClr>
              <a:buFont typeface="Wingdings" pitchFamily="2" charset="2"/>
              <a:buChar char="Ø"/>
            </a:pPr>
            <a:r>
              <a:rPr lang="pl-PL" dirty="0" smtClean="0"/>
              <a:t>Obszar Chronionego Krajobrazu Górnej Rawki,</a:t>
            </a:r>
          </a:p>
          <a:p>
            <a:pPr lvl="1">
              <a:buClr>
                <a:srgbClr val="E96F28"/>
              </a:buClr>
              <a:buFont typeface="Wingdings" pitchFamily="2" charset="2"/>
              <a:buChar char="Ø"/>
            </a:pPr>
            <a:r>
              <a:rPr lang="pl-PL" dirty="0" smtClean="0"/>
              <a:t>Obszar Chronionego Krajobrazu </a:t>
            </a:r>
            <a:r>
              <a:rPr lang="pl-PL" dirty="0" err="1" smtClean="0"/>
              <a:t>Bolimowsko-Radziejowickiego</a:t>
            </a:r>
            <a:r>
              <a:rPr lang="pl-PL" dirty="0" smtClean="0"/>
              <a:t> z doliną środkowej Rawki,</a:t>
            </a:r>
          </a:p>
          <a:p>
            <a:pPr lvl="1">
              <a:buClr>
                <a:srgbClr val="E96F28"/>
              </a:buClr>
              <a:buFont typeface="Wingdings" pitchFamily="2" charset="2"/>
              <a:buChar char="Ø"/>
            </a:pPr>
            <a:r>
              <a:rPr lang="pl-PL" dirty="0" smtClean="0"/>
              <a:t>zespół przyrodniczo-krajobrazowy „Zwierzyniec Królewski”.</a:t>
            </a:r>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782506" y="2000821"/>
            <a:ext cx="7482862" cy="1500187"/>
          </a:xfrm>
        </p:spPr>
        <p:txBody>
          <a:bodyPr>
            <a:normAutofit/>
          </a:bodyPr>
          <a:lstStyle/>
          <a:p>
            <a:r>
              <a:rPr lang="pl-PL" sz="3000" b="1" dirty="0" smtClean="0">
                <a:solidFill>
                  <a:srgbClr val="E96F28"/>
                </a:solidFill>
              </a:rPr>
              <a:t>ANALIZA BIEŻĄCEJ SYTUACJI SPOŁECZNO-GOSPODARCZEJ MIASTA SKIERNIEWICE ORAZ GMINY MAKÓW</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Potencjał Skierniewic oraz powiatu skierniewickiego </a:t>
            </a:r>
            <a:br>
              <a:rPr lang="pl-PL" dirty="0" smtClean="0"/>
            </a:br>
            <a:r>
              <a:rPr lang="pl-PL" dirty="0" smtClean="0"/>
              <a:t>do rozwoju turystyki zdrowotnej, weekendowej </a:t>
            </a:r>
            <a:br>
              <a:rPr lang="pl-PL" dirty="0" smtClean="0"/>
            </a:br>
            <a:r>
              <a:rPr lang="pl-PL" dirty="0" smtClean="0"/>
              <a:t>i rehabilitacyjnej</a:t>
            </a:r>
            <a:endParaRPr lang="pl-PL" dirty="0"/>
          </a:p>
        </p:txBody>
      </p:sp>
      <p:sp>
        <p:nvSpPr>
          <p:cNvPr id="3" name="pole tekstowe 2"/>
          <p:cNvSpPr txBox="1"/>
          <p:nvPr/>
        </p:nvSpPr>
        <p:spPr>
          <a:xfrm>
            <a:off x="560512" y="1700808"/>
            <a:ext cx="8280920" cy="3370153"/>
          </a:xfrm>
          <a:prstGeom prst="rect">
            <a:avLst/>
          </a:prstGeom>
          <a:noFill/>
        </p:spPr>
        <p:txBody>
          <a:bodyPr wrap="square" rtlCol="0">
            <a:spAutoFit/>
          </a:bodyPr>
          <a:lstStyle/>
          <a:p>
            <a:pPr>
              <a:spcAft>
                <a:spcPts val="600"/>
              </a:spcAft>
            </a:pPr>
            <a:r>
              <a:rPr lang="pl-PL" dirty="0" smtClean="0"/>
              <a:t>Zalew Zadębie w Skierniewicach:</a:t>
            </a:r>
          </a:p>
          <a:p>
            <a:pPr marL="800100" lvl="1" indent="-342900">
              <a:buClr>
                <a:srgbClr val="E96F28"/>
              </a:buClr>
              <a:buFont typeface="+mj-lt"/>
              <a:buAutoNum type="alphaLcParenR"/>
            </a:pPr>
            <a:r>
              <a:rPr lang="pl-PL" dirty="0" smtClean="0"/>
              <a:t>trasy pieszo-rowerowe, </a:t>
            </a:r>
          </a:p>
          <a:p>
            <a:pPr marL="800100" lvl="1" indent="-342900">
              <a:buClr>
                <a:srgbClr val="E96F28"/>
              </a:buClr>
              <a:buFont typeface="+mj-lt"/>
              <a:buAutoNum type="alphaLcParenR"/>
            </a:pPr>
            <a:r>
              <a:rPr lang="pl-PL" dirty="0" smtClean="0"/>
              <a:t>plaże i kąpieliska </a:t>
            </a:r>
          </a:p>
          <a:p>
            <a:pPr marL="800100" lvl="1" indent="-342900">
              <a:spcAft>
                <a:spcPts val="1200"/>
              </a:spcAft>
              <a:buClr>
                <a:srgbClr val="E96F28"/>
              </a:buClr>
              <a:buFont typeface="+mj-lt"/>
              <a:buAutoNum type="alphaLcParenR"/>
            </a:pPr>
            <a:r>
              <a:rPr lang="pl-PL" dirty="0" smtClean="0"/>
              <a:t>tor kajakowy. </a:t>
            </a:r>
          </a:p>
          <a:p>
            <a:pPr algn="just"/>
            <a:r>
              <a:rPr lang="pl-PL" dirty="0" smtClean="0"/>
              <a:t>	Na lata 2012–2015 planowane jest zbudowanie asfaltowej ścieżki pieszo-rowerowej, oświetlenia traktu i ustawienia wzdłuż niego ławeczek i koszy. W dalszej kolejności projektowany jest park wodny z dużą zjeżdżalnią, tor do uprawiania sportów wodnych, zaplecze do korzystania z różnych form rekreacji jak przebieralnie i prysznice oraz pobudowanie promenady, tarasów widokowych oraz kładki łączącej dwa brzegi zbiornika.</a:t>
            </a:r>
          </a:p>
          <a:p>
            <a:endParaRPr lang="pl-PL"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Potencjał Skierniewic oraz powiatu skierniewickiego </a:t>
            </a:r>
            <a:br>
              <a:rPr lang="pl-PL" dirty="0" smtClean="0"/>
            </a:br>
            <a:r>
              <a:rPr lang="pl-PL" dirty="0" smtClean="0"/>
              <a:t>do rozwoju turystyki zdrowotnej, weekendowej </a:t>
            </a:r>
            <a:br>
              <a:rPr lang="pl-PL" dirty="0" smtClean="0"/>
            </a:br>
            <a:r>
              <a:rPr lang="pl-PL" dirty="0" smtClean="0"/>
              <a:t>i rehabilitacyjnej</a:t>
            </a:r>
            <a:endParaRPr lang="pl-PL" dirty="0"/>
          </a:p>
        </p:txBody>
      </p:sp>
      <p:sp>
        <p:nvSpPr>
          <p:cNvPr id="3" name="pole tekstowe 2"/>
          <p:cNvSpPr txBox="1"/>
          <p:nvPr/>
        </p:nvSpPr>
        <p:spPr>
          <a:xfrm>
            <a:off x="560512" y="1502688"/>
            <a:ext cx="8568952" cy="5078313"/>
          </a:xfrm>
          <a:prstGeom prst="rect">
            <a:avLst/>
          </a:prstGeom>
          <a:noFill/>
        </p:spPr>
        <p:txBody>
          <a:bodyPr wrap="square" rtlCol="0">
            <a:spAutoFit/>
          </a:bodyPr>
          <a:lstStyle/>
          <a:p>
            <a:r>
              <a:rPr lang="pl-PL" dirty="0" smtClean="0"/>
              <a:t>	Rewitalizacja zabytkowego Parku Miejskiego w Skierniewicach, dawnego </a:t>
            </a:r>
            <a:br>
              <a:rPr lang="pl-PL" dirty="0" smtClean="0"/>
            </a:br>
            <a:r>
              <a:rPr lang="pl-PL" dirty="0" smtClean="0"/>
              <a:t>ogrodu prymasów Polski: </a:t>
            </a:r>
          </a:p>
          <a:p>
            <a:pPr marL="800100" lvl="1" indent="-342900">
              <a:buClr>
                <a:srgbClr val="E96F28"/>
              </a:buClr>
              <a:buFont typeface="+mj-lt"/>
              <a:buAutoNum type="arabicPeriod"/>
            </a:pPr>
            <a:r>
              <a:rPr lang="pl-PL" dirty="0" smtClean="0"/>
              <a:t>formowanie wgłębników i tarasów ogrodu formalnego,</a:t>
            </a:r>
          </a:p>
          <a:p>
            <a:pPr marL="800100" lvl="1" indent="-342900">
              <a:buClr>
                <a:srgbClr val="E96F28"/>
              </a:buClr>
              <a:buFont typeface="+mj-lt"/>
              <a:buAutoNum type="arabicPeriod"/>
            </a:pPr>
            <a:r>
              <a:rPr lang="pl-PL" dirty="0" smtClean="0"/>
              <a:t>przebudowa układu dróg i ścieżek,</a:t>
            </a:r>
          </a:p>
          <a:p>
            <a:pPr marL="800100" lvl="1" indent="-342900">
              <a:buClr>
                <a:srgbClr val="E96F28"/>
              </a:buClr>
              <a:buFont typeface="+mj-lt"/>
              <a:buAutoNum type="arabicPeriod"/>
            </a:pPr>
            <a:r>
              <a:rPr lang="pl-PL" dirty="0" smtClean="0"/>
              <a:t>budowa elementów małej architektury (tj.: ławki, kosze na śmieci, elementy rzeźbiarskie),</a:t>
            </a:r>
          </a:p>
          <a:p>
            <a:pPr marL="800100" lvl="1" indent="-342900">
              <a:buClr>
                <a:srgbClr val="E96F28"/>
              </a:buClr>
              <a:buFont typeface="+mj-lt"/>
              <a:buAutoNum type="arabicPeriod"/>
            </a:pPr>
            <a:r>
              <a:rPr lang="pl-PL" dirty="0" smtClean="0"/>
              <a:t>budowa i modernizacja istniejących mostków i kładek,</a:t>
            </a:r>
          </a:p>
          <a:p>
            <a:pPr marL="800100" lvl="1" indent="-342900">
              <a:buClr>
                <a:srgbClr val="E96F28"/>
              </a:buClr>
              <a:buFont typeface="+mj-lt"/>
              <a:buAutoNum type="arabicPeriod"/>
            </a:pPr>
            <a:r>
              <a:rPr lang="pl-PL" dirty="0" smtClean="0"/>
              <a:t>modernizacja (budowa) oświetlenia,</a:t>
            </a:r>
          </a:p>
          <a:p>
            <a:pPr marL="800100" lvl="1" indent="-342900">
              <a:buClr>
                <a:srgbClr val="E96F28"/>
              </a:buClr>
              <a:buFont typeface="+mj-lt"/>
              <a:buAutoNum type="arabicPeriod"/>
            </a:pPr>
            <a:r>
              <a:rPr lang="pl-PL" dirty="0" smtClean="0"/>
              <a:t>gospodarka istniejącym drzewostanem,</a:t>
            </a:r>
          </a:p>
          <a:p>
            <a:pPr marL="800100" lvl="1" indent="-342900">
              <a:buClr>
                <a:srgbClr val="E96F28"/>
              </a:buClr>
              <a:buFont typeface="+mj-lt"/>
              <a:buAutoNum type="arabicPeriod"/>
            </a:pPr>
            <a:r>
              <a:rPr lang="pl-PL" dirty="0" smtClean="0"/>
              <a:t>prace ogrodnicze polegające na nowych nasadzeniach drzew, krzewów, roślin ozdobnych,</a:t>
            </a:r>
          </a:p>
          <a:p>
            <a:pPr marL="800100" lvl="1" indent="-342900">
              <a:buClr>
                <a:srgbClr val="E96F28"/>
              </a:buClr>
              <a:buFont typeface="+mj-lt"/>
              <a:buAutoNum type="arabicPeriod"/>
            </a:pPr>
            <a:r>
              <a:rPr lang="pl-PL" dirty="0" smtClean="0"/>
              <a:t>budowa ogrodzenia,</a:t>
            </a:r>
          </a:p>
          <a:p>
            <a:pPr marL="800100" lvl="1" indent="-342900">
              <a:buClr>
                <a:srgbClr val="E96F28"/>
              </a:buClr>
              <a:buFont typeface="+mj-lt"/>
              <a:buAutoNum type="arabicPeriod"/>
            </a:pPr>
            <a:r>
              <a:rPr lang="pl-PL" dirty="0" smtClean="0"/>
              <a:t>prace rozbiórkowe istniejącego amfiteatru i budowa pawilonu ogrodowego na potrzeby kameralnych spotkań muzycznych wraz z małą widownią,</a:t>
            </a:r>
          </a:p>
          <a:p>
            <a:pPr marL="800100" lvl="1" indent="-342900">
              <a:buClr>
                <a:srgbClr val="E96F28"/>
              </a:buClr>
              <a:buFont typeface="+mj-lt"/>
              <a:buAutoNum type="arabicPeriod"/>
            </a:pPr>
            <a:r>
              <a:rPr lang="pl-PL" dirty="0" smtClean="0"/>
              <a:t>renowacja istniejącego układu wodnego,</a:t>
            </a:r>
          </a:p>
          <a:p>
            <a:pPr marL="800100" lvl="1" indent="-342900">
              <a:buClr>
                <a:srgbClr val="E96F28"/>
              </a:buClr>
              <a:buFont typeface="+mj-lt"/>
              <a:buAutoNum type="arabicPeriod"/>
            </a:pPr>
            <a:r>
              <a:rPr lang="pl-PL" dirty="0" smtClean="0"/>
              <a:t>zakładanie nowych oraz renowacja istniejących powierzchni trawiastych,</a:t>
            </a:r>
          </a:p>
          <a:p>
            <a:pPr marL="800100" lvl="1" indent="-342900">
              <a:buClr>
                <a:srgbClr val="E96F28"/>
              </a:buClr>
              <a:buFont typeface="+mj-lt"/>
              <a:buAutoNum type="arabicPeriod"/>
            </a:pPr>
            <a:r>
              <a:rPr lang="pl-PL" dirty="0" smtClean="0"/>
              <a:t>rozbiórka dwóch budynków degradujących wartość historyczną parku.</a:t>
            </a:r>
          </a:p>
          <a:p>
            <a:endParaRPr lang="pl-PL"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Potencjał Skierniewic oraz powiatu skierniewickiego </a:t>
            </a:r>
            <a:br>
              <a:rPr lang="pl-PL" dirty="0" smtClean="0"/>
            </a:br>
            <a:r>
              <a:rPr lang="pl-PL" dirty="0" smtClean="0"/>
              <a:t>do rozwoju turystyki zdrowotnej, weekendowej </a:t>
            </a:r>
            <a:br>
              <a:rPr lang="pl-PL" dirty="0" smtClean="0"/>
            </a:br>
            <a:r>
              <a:rPr lang="pl-PL" dirty="0" smtClean="0"/>
              <a:t>i rehabilitacyjnej</a:t>
            </a:r>
            <a:endParaRPr lang="pl-PL" dirty="0"/>
          </a:p>
        </p:txBody>
      </p:sp>
      <p:sp>
        <p:nvSpPr>
          <p:cNvPr id="3" name="pole tekstowe 2"/>
          <p:cNvSpPr txBox="1"/>
          <p:nvPr/>
        </p:nvSpPr>
        <p:spPr>
          <a:xfrm>
            <a:off x="632520" y="1700808"/>
            <a:ext cx="7920880" cy="3170099"/>
          </a:xfrm>
          <a:prstGeom prst="rect">
            <a:avLst/>
          </a:prstGeom>
          <a:noFill/>
        </p:spPr>
        <p:txBody>
          <a:bodyPr wrap="square" rtlCol="0">
            <a:spAutoFit/>
          </a:bodyPr>
          <a:lstStyle/>
          <a:p>
            <a:pPr>
              <a:spcAft>
                <a:spcPts val="600"/>
              </a:spcAft>
            </a:pPr>
            <a:r>
              <a:rPr lang="pl-PL" sz="2000" dirty="0" smtClean="0">
                <a:solidFill>
                  <a:srgbClr val="E96F28"/>
                </a:solidFill>
              </a:rPr>
              <a:t>Potencjał gminy Maków do rozwoju turystyki:</a:t>
            </a:r>
          </a:p>
          <a:p>
            <a:pPr marL="342900" indent="-342900">
              <a:spcAft>
                <a:spcPts val="600"/>
              </a:spcAft>
              <a:buClr>
                <a:srgbClr val="E96F28"/>
              </a:buClr>
              <a:buFont typeface="+mj-lt"/>
              <a:buAutoNum type="arabicPeriod"/>
            </a:pPr>
            <a:r>
              <a:rPr lang="pl-PL" dirty="0" smtClean="0"/>
              <a:t>atrakcyjne położenie gminy Maków – wiele </a:t>
            </a:r>
            <a:r>
              <a:rPr lang="pl-PL" dirty="0" smtClean="0"/>
              <a:t>urokliwych zakątków z ciekawą roślinnością i oczkami </a:t>
            </a:r>
            <a:r>
              <a:rPr lang="pl-PL" dirty="0" smtClean="0"/>
              <a:t>wodnymi,</a:t>
            </a:r>
          </a:p>
          <a:p>
            <a:pPr marL="342900" indent="-342900">
              <a:spcAft>
                <a:spcPts val="600"/>
              </a:spcAft>
              <a:buClr>
                <a:srgbClr val="E96F28"/>
              </a:buClr>
              <a:buFont typeface="+mj-lt"/>
              <a:buAutoNum type="arabicPeriod"/>
            </a:pPr>
            <a:r>
              <a:rPr lang="pl-PL" dirty="0" smtClean="0"/>
              <a:t>brak </a:t>
            </a:r>
            <a:r>
              <a:rPr lang="pl-PL" dirty="0" smtClean="0"/>
              <a:t>wielkiego przemysłu oraz stosunkowo duża powierzchnia </a:t>
            </a:r>
            <a:r>
              <a:rPr lang="pl-PL" dirty="0" smtClean="0"/>
              <a:t>zalesień,</a:t>
            </a:r>
          </a:p>
          <a:p>
            <a:pPr marL="342900" indent="-342900">
              <a:spcAft>
                <a:spcPts val="600"/>
              </a:spcAft>
              <a:buClr>
                <a:srgbClr val="E96F28"/>
              </a:buClr>
              <a:buFont typeface="+mj-lt"/>
              <a:buAutoNum type="arabicPeriod"/>
            </a:pPr>
            <a:r>
              <a:rPr lang="pl-PL" dirty="0" smtClean="0"/>
              <a:t>dwa szlaki rowerowe. Pierwszy niebieski „Ptaki okolic Skierniewic”, trasa: Skierniewice – Lipce Reymontowskie – Rogów – Skierniewice o łącznej długości 48 </a:t>
            </a:r>
            <a:r>
              <a:rPr lang="pl-PL" dirty="0" err="1" smtClean="0"/>
              <a:t>km</a:t>
            </a:r>
            <a:r>
              <a:rPr lang="pl-PL" dirty="0" smtClean="0"/>
              <a:t>. Drugi czerwony szlak „Śladami Reymonta”, trasa: Skierniewice – Lipce Reymontowskie – Rogów – Słupia – Godzianów – Skierniewice o łącznej długości 56,8 </a:t>
            </a:r>
            <a:r>
              <a:rPr lang="pl-PL" dirty="0" smtClean="0"/>
              <a:t>km,</a:t>
            </a:r>
          </a:p>
          <a:p>
            <a:pPr marL="342900" indent="-342900">
              <a:spcAft>
                <a:spcPts val="600"/>
              </a:spcAft>
              <a:buClr>
                <a:srgbClr val="E96F28"/>
              </a:buClr>
              <a:buFont typeface="+mj-lt"/>
              <a:buAutoNum type="arabicPeriod"/>
            </a:pPr>
            <a:r>
              <a:rPr lang="pl-PL" dirty="0" smtClean="0"/>
              <a:t>d</a:t>
            </a:r>
            <a:r>
              <a:rPr lang="pl-PL" dirty="0" smtClean="0"/>
              <a:t>bałość o środowisko i dobro mieszkańców.</a:t>
            </a:r>
            <a:endParaRPr lang="pl-PL"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Potencjał Skierniewic oraz powiatu skierniewickiego </a:t>
            </a:r>
            <a:br>
              <a:rPr lang="pl-PL" dirty="0" smtClean="0"/>
            </a:br>
            <a:r>
              <a:rPr lang="pl-PL" dirty="0" smtClean="0"/>
              <a:t>do rozwoju turystyki zdrowotnej, weekendowej </a:t>
            </a:r>
            <a:br>
              <a:rPr lang="pl-PL" dirty="0" smtClean="0"/>
            </a:br>
            <a:r>
              <a:rPr lang="pl-PL" dirty="0" smtClean="0"/>
              <a:t>i rehabilitacyjnej</a:t>
            </a:r>
            <a:endParaRPr lang="pl-PL" dirty="0"/>
          </a:p>
        </p:txBody>
      </p:sp>
      <p:sp>
        <p:nvSpPr>
          <p:cNvPr id="3" name="pole tekstowe 2"/>
          <p:cNvSpPr txBox="1"/>
          <p:nvPr/>
        </p:nvSpPr>
        <p:spPr>
          <a:xfrm>
            <a:off x="488504" y="1700808"/>
            <a:ext cx="7704856" cy="4201150"/>
          </a:xfrm>
          <a:prstGeom prst="rect">
            <a:avLst/>
          </a:prstGeom>
          <a:noFill/>
        </p:spPr>
        <p:txBody>
          <a:bodyPr wrap="square" rtlCol="0">
            <a:spAutoFit/>
          </a:bodyPr>
          <a:lstStyle/>
          <a:p>
            <a:pPr marL="342900" indent="-342900">
              <a:spcAft>
                <a:spcPts val="600"/>
              </a:spcAft>
              <a:buClr>
                <a:srgbClr val="E96F28"/>
              </a:buClr>
              <a:buFont typeface="+mj-lt"/>
              <a:buAutoNum type="arabicPeriod"/>
            </a:pPr>
            <a:r>
              <a:rPr lang="pl-PL" dirty="0" smtClean="0"/>
              <a:t>Bogaty kalendarz imprez sportowych i kulturalnych organizowanych w Skierniewicach i powiecie skierniewickim oraz znaczna liczba obiektów zabytkowych.</a:t>
            </a:r>
          </a:p>
          <a:p>
            <a:pPr marL="342900" indent="-342900">
              <a:spcAft>
                <a:spcPts val="600"/>
              </a:spcAft>
              <a:buClr>
                <a:srgbClr val="E96F28"/>
              </a:buClr>
              <a:buFont typeface="+mj-lt"/>
              <a:buAutoNum type="arabicPeriod"/>
            </a:pPr>
            <a:r>
              <a:rPr lang="pl-PL" dirty="0" smtClean="0"/>
              <a:t>Uwzględnienie w koncepcji zagospodarowania terenu uzdrowiska takich obiektów jak: Hotel SPA, Ośrodek wypoczynkowo-szkoleniowo-</a:t>
            </a:r>
            <a:br>
              <a:rPr lang="pl-PL" dirty="0" smtClean="0"/>
            </a:br>
            <a:r>
              <a:rPr lang="pl-PL" dirty="0" smtClean="0"/>
              <a:t>-rekreacyjny oraz Wodne Centrum Rekreacyjne daje możliwości rozwoju turystyki zdrowotnej oraz biznesowej. </a:t>
            </a:r>
          </a:p>
          <a:p>
            <a:pPr marL="342900" indent="-342900">
              <a:spcAft>
                <a:spcPts val="600"/>
              </a:spcAft>
              <a:buClr>
                <a:srgbClr val="E96F28"/>
              </a:buClr>
              <a:buFont typeface="+mj-lt"/>
              <a:buAutoNum type="arabicPeriod"/>
            </a:pPr>
            <a:r>
              <a:rPr lang="pl-PL" dirty="0" smtClean="0"/>
              <a:t>Położenie uzdrowiska pomiędzy dwoma dużymi aglomeracjami miejskim: Warszawą i Łodzią. </a:t>
            </a:r>
          </a:p>
          <a:p>
            <a:pPr marL="342900" indent="-342900">
              <a:buClr>
                <a:srgbClr val="E96F28"/>
              </a:buClr>
              <a:buFont typeface="+mj-lt"/>
              <a:buAutoNum type="arabicPeriod"/>
            </a:pPr>
            <a:r>
              <a:rPr lang="pl-PL" dirty="0" smtClean="0"/>
              <a:t>Korzystne położenie uzdrowiska względem głównych szlaków komunikacyjnych, co zapewni sprawny dojazd pacjentów i turystów z całej Polski</a:t>
            </a:r>
          </a:p>
          <a:p>
            <a:pPr marL="342900" indent="-342900">
              <a:buClr>
                <a:srgbClr val="E96F28"/>
              </a:buClr>
              <a:buFont typeface="+mj-lt"/>
              <a:buAutoNum type="arabicPeriod"/>
            </a:pPr>
            <a:r>
              <a:rPr lang="pl-PL" dirty="0" smtClean="0"/>
              <a:t>Brak podobnych ośrodków w województwie łódzkim – oprócz uzdrowiska w Uniejowie.</a:t>
            </a:r>
            <a:endParaRPr lang="pl-PL"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związane z rozwojem turystyki </a:t>
            </a:r>
            <a:br>
              <a:rPr lang="pl-PL" dirty="0" smtClean="0"/>
            </a:br>
            <a:r>
              <a:rPr lang="pl-PL" dirty="0" smtClean="0"/>
              <a:t>zdrowotnej, weekendowej i rehabilitacyjnej (1)</a:t>
            </a:r>
            <a:endParaRPr lang="pl-PL" dirty="0"/>
          </a:p>
        </p:txBody>
      </p:sp>
      <p:sp>
        <p:nvSpPr>
          <p:cNvPr id="3" name="pole tekstowe 2"/>
          <p:cNvSpPr txBox="1"/>
          <p:nvPr/>
        </p:nvSpPr>
        <p:spPr>
          <a:xfrm>
            <a:off x="488504" y="1391865"/>
            <a:ext cx="6768752" cy="707886"/>
          </a:xfrm>
          <a:prstGeom prst="rect">
            <a:avLst/>
          </a:prstGeom>
          <a:solidFill>
            <a:srgbClr val="E96F28"/>
          </a:solidFill>
          <a:ln>
            <a:solidFill>
              <a:srgbClr val="E96F28"/>
            </a:solidFill>
          </a:ln>
        </p:spPr>
        <p:txBody>
          <a:bodyPr wrap="square" rtlCol="0">
            <a:spAutoFit/>
          </a:bodyPr>
          <a:lstStyle/>
          <a:p>
            <a:r>
              <a:rPr lang="pl-PL" sz="2000" dirty="0" smtClean="0">
                <a:solidFill>
                  <a:schemeClr val="bg1"/>
                </a:solidFill>
              </a:rPr>
              <a:t>Szanse związane z rozwojem turystyki zdrowotnej, weekendowej i rehabilitacyjnej:</a:t>
            </a:r>
            <a:endParaRPr lang="pl-PL" sz="2000" dirty="0">
              <a:solidFill>
                <a:schemeClr val="bg1"/>
              </a:solidFill>
            </a:endParaRPr>
          </a:p>
        </p:txBody>
      </p:sp>
      <p:pic>
        <p:nvPicPr>
          <p:cNvPr id="4" name="Obraz 3" descr="plus.png"/>
          <p:cNvPicPr/>
          <p:nvPr/>
        </p:nvPicPr>
        <p:blipFill>
          <a:blip r:embed="rId2" cstate="print"/>
          <a:stretch>
            <a:fillRect/>
          </a:stretch>
        </p:blipFill>
        <p:spPr>
          <a:xfrm>
            <a:off x="6969223" y="1319856"/>
            <a:ext cx="864000" cy="864000"/>
          </a:xfrm>
          <a:prstGeom prst="rect">
            <a:avLst/>
          </a:prstGeom>
        </p:spPr>
      </p:pic>
      <p:sp>
        <p:nvSpPr>
          <p:cNvPr id="5" name="pole tekstowe 4"/>
          <p:cNvSpPr txBox="1"/>
          <p:nvPr/>
        </p:nvSpPr>
        <p:spPr>
          <a:xfrm>
            <a:off x="488504" y="2183953"/>
            <a:ext cx="8136904" cy="3693319"/>
          </a:xfrm>
          <a:prstGeom prst="rect">
            <a:avLst/>
          </a:prstGeom>
          <a:noFill/>
        </p:spPr>
        <p:txBody>
          <a:bodyPr wrap="square" rtlCol="0">
            <a:spAutoFit/>
          </a:bodyPr>
          <a:lstStyle/>
          <a:p>
            <a:pPr marL="342900" lvl="0" indent="-342900">
              <a:buClr>
                <a:srgbClr val="E96F28"/>
              </a:buClr>
              <a:buFont typeface="+mj-lt"/>
              <a:buAutoNum type="arabicPeriod"/>
            </a:pPr>
            <a:r>
              <a:rPr lang="pl-PL" dirty="0" smtClean="0"/>
              <a:t>wzrost poziomu gospodarczego regionu,</a:t>
            </a:r>
          </a:p>
          <a:p>
            <a:pPr marL="342900" lvl="0" indent="-342900">
              <a:buClr>
                <a:srgbClr val="E96F28"/>
              </a:buClr>
              <a:buFont typeface="+mj-lt"/>
              <a:buAutoNum type="arabicPeriod"/>
            </a:pPr>
            <a:r>
              <a:rPr lang="pl-PL" dirty="0" smtClean="0"/>
              <a:t>pobudzenie miejscowego rynku pracy,</a:t>
            </a:r>
          </a:p>
          <a:p>
            <a:pPr marL="342900" lvl="0" indent="-342900">
              <a:buClr>
                <a:srgbClr val="E96F28"/>
              </a:buClr>
              <a:buFont typeface="+mj-lt"/>
              <a:buAutoNum type="arabicPeriod"/>
            </a:pPr>
            <a:r>
              <a:rPr lang="pl-PL" dirty="0" smtClean="0"/>
              <a:t>możliwość przebranżowienia zawodowego,</a:t>
            </a:r>
          </a:p>
          <a:p>
            <a:pPr marL="342900" lvl="0" indent="-342900">
              <a:buClr>
                <a:srgbClr val="E96F28"/>
              </a:buClr>
              <a:buFont typeface="+mj-lt"/>
              <a:buAutoNum type="arabicPeriod"/>
            </a:pPr>
            <a:r>
              <a:rPr lang="pl-PL" dirty="0" smtClean="0"/>
              <a:t>rozwój małej i średniej przedsiębiorczości,</a:t>
            </a:r>
          </a:p>
          <a:p>
            <a:pPr marL="342900" lvl="0" indent="-342900">
              <a:buClr>
                <a:srgbClr val="E96F28"/>
              </a:buClr>
              <a:buFont typeface="+mj-lt"/>
              <a:buAutoNum type="arabicPeriod"/>
            </a:pPr>
            <a:r>
              <a:rPr lang="pl-PL" dirty="0" smtClean="0"/>
              <a:t>wzrost atrakcyjności inwestycyjnej regionu,</a:t>
            </a:r>
          </a:p>
          <a:p>
            <a:pPr marL="342900" lvl="0" indent="-342900">
              <a:buClr>
                <a:srgbClr val="E96F28"/>
              </a:buClr>
              <a:buFont typeface="+mj-lt"/>
              <a:buAutoNum type="arabicPeriod"/>
            </a:pPr>
            <a:r>
              <a:rPr lang="pl-PL" dirty="0" smtClean="0"/>
              <a:t>powstanie nowych kierunków kształcenia na poziomie szkolnictwa </a:t>
            </a:r>
            <a:r>
              <a:rPr lang="pl-PL" dirty="0" err="1" smtClean="0"/>
              <a:t>ponadgimnazjalnego</a:t>
            </a:r>
            <a:r>
              <a:rPr lang="pl-PL" dirty="0" smtClean="0"/>
              <a:t> i wyższego,</a:t>
            </a:r>
          </a:p>
          <a:p>
            <a:pPr marL="342900" lvl="0" indent="-342900">
              <a:buClr>
                <a:srgbClr val="E96F28"/>
              </a:buClr>
              <a:buFont typeface="+mj-lt"/>
              <a:buAutoNum type="arabicPeriod"/>
            </a:pPr>
            <a:r>
              <a:rPr lang="pl-PL" dirty="0" smtClean="0"/>
              <a:t>budowa i modernizacja infrastruktury turystycznej,</a:t>
            </a:r>
          </a:p>
          <a:p>
            <a:pPr marL="342900" lvl="0" indent="-342900">
              <a:buClr>
                <a:srgbClr val="E96F28"/>
              </a:buClr>
              <a:buFont typeface="+mj-lt"/>
              <a:buAutoNum type="arabicPeriod"/>
            </a:pPr>
            <a:r>
              <a:rPr lang="pl-PL" dirty="0" smtClean="0"/>
              <a:t>podniesienie kwalifikacji mieszkańców, np. poprzez naukę języków obcych, zarządzania, rachunkowości,</a:t>
            </a:r>
          </a:p>
          <a:p>
            <a:pPr marL="342900" lvl="0" indent="-342900">
              <a:buClr>
                <a:srgbClr val="E96F28"/>
              </a:buClr>
              <a:buFont typeface="+mj-lt"/>
              <a:buAutoNum type="arabicPeriod"/>
            </a:pPr>
            <a:r>
              <a:rPr lang="pl-PL" dirty="0" smtClean="0"/>
              <a:t>zabezpieczenie jakości środowiska naturalnego,</a:t>
            </a:r>
          </a:p>
          <a:p>
            <a:pPr marL="342900" lvl="0" indent="-342900">
              <a:buClr>
                <a:srgbClr val="E96F28"/>
              </a:buClr>
              <a:buFont typeface="+mj-lt"/>
              <a:buAutoNum type="arabicPeriod"/>
            </a:pPr>
            <a:r>
              <a:rPr lang="pl-PL" dirty="0" smtClean="0"/>
              <a:t>poprawa krajobrazu oraz estetyki regionu,</a:t>
            </a:r>
          </a:p>
          <a:p>
            <a:pPr marL="342900" indent="-342900">
              <a:buClr>
                <a:srgbClr val="E96F28"/>
              </a:buClr>
              <a:buFont typeface="+mj-lt"/>
              <a:buAutoNum type="arabicPeriod"/>
            </a:pPr>
            <a:r>
              <a:rPr lang="pl-PL" dirty="0" smtClean="0"/>
              <a:t>poszerzenie nieformalnego sektora zatrudnienia w turystyce.</a:t>
            </a:r>
            <a:endParaRPr lang="pl-PL" dirty="0" smtClean="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związane z rozwojem turystyki </a:t>
            </a:r>
            <a:br>
              <a:rPr lang="pl-PL" dirty="0" smtClean="0"/>
            </a:br>
            <a:r>
              <a:rPr lang="pl-PL" dirty="0" smtClean="0"/>
              <a:t>zdrowotnej, weekendowej i rehabilitacyjnej (2)</a:t>
            </a:r>
            <a:endParaRPr lang="pl-PL" dirty="0"/>
          </a:p>
        </p:txBody>
      </p:sp>
      <p:sp>
        <p:nvSpPr>
          <p:cNvPr id="4" name="pole tekstowe 3"/>
          <p:cNvSpPr txBox="1"/>
          <p:nvPr/>
        </p:nvSpPr>
        <p:spPr>
          <a:xfrm>
            <a:off x="848544" y="1568986"/>
            <a:ext cx="7056784" cy="707886"/>
          </a:xfrm>
          <a:prstGeom prst="rect">
            <a:avLst/>
          </a:prstGeom>
          <a:solidFill>
            <a:srgbClr val="E96F28"/>
          </a:solidFill>
          <a:ln>
            <a:solidFill>
              <a:srgbClr val="E96F28"/>
            </a:solidFill>
          </a:ln>
        </p:spPr>
        <p:txBody>
          <a:bodyPr wrap="square" rtlCol="0">
            <a:spAutoFit/>
          </a:bodyPr>
          <a:lstStyle/>
          <a:p>
            <a:pPr algn="r"/>
            <a:r>
              <a:rPr lang="pl-PL" sz="2000" dirty="0" smtClean="0">
                <a:solidFill>
                  <a:schemeClr val="bg1"/>
                </a:solidFill>
              </a:rPr>
              <a:t>Zagrożenia związane z rozwojem turystyki weekendowej i rehabilitacyjnej:</a:t>
            </a:r>
            <a:endParaRPr lang="pl-PL" sz="2000" dirty="0">
              <a:solidFill>
                <a:schemeClr val="bg1"/>
              </a:solidFill>
            </a:endParaRPr>
          </a:p>
        </p:txBody>
      </p:sp>
      <p:sp>
        <p:nvSpPr>
          <p:cNvPr id="5" name="pole tekstowe 4"/>
          <p:cNvSpPr txBox="1"/>
          <p:nvPr/>
        </p:nvSpPr>
        <p:spPr>
          <a:xfrm>
            <a:off x="488504" y="2276872"/>
            <a:ext cx="7488832" cy="3970318"/>
          </a:xfrm>
          <a:prstGeom prst="rect">
            <a:avLst/>
          </a:prstGeom>
          <a:noFill/>
        </p:spPr>
        <p:txBody>
          <a:bodyPr wrap="square" rtlCol="0">
            <a:spAutoFit/>
          </a:bodyPr>
          <a:lstStyle/>
          <a:p>
            <a:pPr marL="342900" lvl="0" indent="-342900">
              <a:buClr>
                <a:srgbClr val="E96F28"/>
              </a:buClr>
              <a:buFont typeface="+mj-lt"/>
              <a:buAutoNum type="arabicPeriod"/>
            </a:pPr>
            <a:r>
              <a:rPr lang="pl-PL" dirty="0" smtClean="0"/>
              <a:t>poszerzenie nieformalnego sektora zatrudnienia w turystyce,</a:t>
            </a:r>
          </a:p>
          <a:p>
            <a:pPr marL="342900" lvl="0" indent="-342900">
              <a:buClr>
                <a:srgbClr val="E96F28"/>
              </a:buClr>
              <a:buFont typeface="+mj-lt"/>
              <a:buAutoNum type="arabicPeriod"/>
            </a:pPr>
            <a:r>
              <a:rPr lang="pl-PL" dirty="0" smtClean="0"/>
              <a:t>wzrost miejscowych cen,</a:t>
            </a:r>
          </a:p>
          <a:p>
            <a:pPr marL="342900" lvl="0" indent="-342900">
              <a:buClr>
                <a:srgbClr val="E96F28"/>
              </a:buClr>
              <a:buFont typeface="+mj-lt"/>
              <a:buAutoNum type="arabicPeriod"/>
            </a:pPr>
            <a:r>
              <a:rPr lang="pl-PL" dirty="0" smtClean="0"/>
              <a:t>wzrost bezrobocia sezonowego,</a:t>
            </a:r>
          </a:p>
          <a:p>
            <a:pPr marL="342900" lvl="0" indent="-342900">
              <a:buClr>
                <a:srgbClr val="E96F28"/>
              </a:buClr>
              <a:buFont typeface="+mj-lt"/>
              <a:buAutoNum type="arabicPeriod"/>
            </a:pPr>
            <a:r>
              <a:rPr lang="pl-PL" dirty="0" smtClean="0"/>
              <a:t>możliwość nasilenia patologii społecznych (narkomanii, alkoholizmu, kradzieży itp.),</a:t>
            </a:r>
          </a:p>
          <a:p>
            <a:pPr marL="342900" lvl="0" indent="-342900">
              <a:buClr>
                <a:srgbClr val="E96F28"/>
              </a:buClr>
              <a:buFont typeface="+mj-lt"/>
              <a:buAutoNum type="arabicPeriod"/>
            </a:pPr>
            <a:r>
              <a:rPr lang="pl-PL" dirty="0" smtClean="0"/>
              <a:t>wzrost zatłoczenia dróg oraz wzrost liczby wypadów,</a:t>
            </a:r>
          </a:p>
          <a:p>
            <a:pPr marL="342900" lvl="0" indent="-342900">
              <a:buClr>
                <a:srgbClr val="E96F28"/>
              </a:buClr>
              <a:buFont typeface="+mj-lt"/>
              <a:buAutoNum type="arabicPeriod"/>
            </a:pPr>
            <a:r>
              <a:rPr lang="pl-PL" dirty="0" smtClean="0"/>
              <a:t>negatywne skutki dla środowiska naturalnego,</a:t>
            </a:r>
          </a:p>
          <a:p>
            <a:pPr marL="342900" lvl="0" indent="-342900">
              <a:buClr>
                <a:srgbClr val="E96F28"/>
              </a:buClr>
              <a:buFont typeface="+mj-lt"/>
              <a:buAutoNum type="arabicPeriod"/>
            </a:pPr>
            <a:r>
              <a:rPr lang="pl-PL" dirty="0" smtClean="0"/>
              <a:t>zużywanie zasobów skierniewickiej solanki,</a:t>
            </a:r>
          </a:p>
          <a:p>
            <a:pPr marL="342900" lvl="0" indent="-342900">
              <a:buClr>
                <a:srgbClr val="E96F28"/>
              </a:buClr>
              <a:buFont typeface="+mj-lt"/>
              <a:buAutoNum type="arabicPeriod"/>
            </a:pPr>
            <a:r>
              <a:rPr lang="pl-PL" dirty="0" smtClean="0"/>
              <a:t>wzrost cen gruntów związana ze spekulacjami dotyczącymi gruntów budowlanych,</a:t>
            </a:r>
          </a:p>
          <a:p>
            <a:pPr marL="342900" lvl="0" indent="-342900">
              <a:buClr>
                <a:srgbClr val="E96F28"/>
              </a:buClr>
              <a:buFont typeface="+mj-lt"/>
              <a:buAutoNum type="arabicPeriod"/>
            </a:pPr>
            <a:r>
              <a:rPr lang="pl-PL" dirty="0" smtClean="0"/>
              <a:t>dodatkowe obciążenie budżetów lokalnych związane z pomocą medyczną dla turystów.</a:t>
            </a:r>
          </a:p>
          <a:p>
            <a:pPr marL="342900" indent="-342900"/>
            <a:endParaRPr lang="pl-PL" dirty="0" smtClean="0"/>
          </a:p>
          <a:p>
            <a:pPr marL="342900" indent="-342900">
              <a:buFont typeface="+mj-lt"/>
              <a:buAutoNum type="arabicPeriod"/>
            </a:pPr>
            <a:endParaRPr lang="pl-PL" dirty="0" smtClean="0"/>
          </a:p>
        </p:txBody>
      </p:sp>
      <p:pic>
        <p:nvPicPr>
          <p:cNvPr id="3" name="Obraz 2" descr="minus.png"/>
          <p:cNvPicPr/>
          <p:nvPr/>
        </p:nvPicPr>
        <p:blipFill>
          <a:blip r:embed="rId2" cstate="print"/>
          <a:stretch>
            <a:fillRect/>
          </a:stretch>
        </p:blipFill>
        <p:spPr>
          <a:xfrm>
            <a:off x="416495" y="1484783"/>
            <a:ext cx="864000" cy="864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Szanse i zagrożenia związane z rozwojem turystyki </a:t>
            </a:r>
            <a:br>
              <a:rPr lang="pl-PL" dirty="0" smtClean="0"/>
            </a:br>
            <a:r>
              <a:rPr lang="pl-PL" dirty="0" smtClean="0"/>
              <a:t>zdrowotnej, weekendowej i rehabilitacyjnej (3)</a:t>
            </a:r>
            <a:endParaRPr lang="pl-PL" dirty="0"/>
          </a:p>
        </p:txBody>
      </p:sp>
      <p:sp>
        <p:nvSpPr>
          <p:cNvPr id="3" name="pole tekstowe 2"/>
          <p:cNvSpPr txBox="1"/>
          <p:nvPr/>
        </p:nvSpPr>
        <p:spPr>
          <a:xfrm>
            <a:off x="1064568" y="2283837"/>
            <a:ext cx="7632848" cy="2585323"/>
          </a:xfrm>
          <a:prstGeom prst="rect">
            <a:avLst/>
          </a:prstGeom>
          <a:noFill/>
        </p:spPr>
        <p:txBody>
          <a:bodyPr wrap="square" rtlCol="0">
            <a:spAutoFit/>
          </a:bodyPr>
          <a:lstStyle/>
          <a:p>
            <a:pPr algn="ctr"/>
            <a:r>
              <a:rPr lang="pl-PL" dirty="0" smtClean="0"/>
              <a:t>Turystyka uzdrowiskowa jest podstawą rozwoju gospodarczego, którego efektem jest rozwój wielu dziedzin, zwłaszcza pokrewnych lecznictwu. Pozytywnym efektem tego zjawiska jest powstanie nowych miejsc prac, wzrost zamożności miasta i jego mieszkańców. Uzyskanie marki „uzdrowisko” niesie ze sobą dodatkowe rekomendacje dla odwiedzających, zapewniające, że jadąc do tych szczególnych miejsc, przebywają oni nie tylko w przyjaznym, zdrowym dla ciała i ducha środowisku, ale również są obsługiwani przez wysokiej klasy infrastrukturę techniczną, komunikacyjną, gastronomiczną, hotelarską itd.</a:t>
            </a:r>
          </a:p>
          <a:p>
            <a:endParaRPr lang="pl-PL" dirty="0"/>
          </a:p>
        </p:txBody>
      </p:sp>
      <p:pic>
        <p:nvPicPr>
          <p:cNvPr id="4" name="Obraz 3" descr="this.png"/>
          <p:cNvPicPr/>
          <p:nvPr/>
        </p:nvPicPr>
        <p:blipFill>
          <a:blip r:embed="rId2" cstate="print"/>
          <a:stretch>
            <a:fillRect/>
          </a:stretch>
        </p:blipFill>
        <p:spPr>
          <a:xfrm flipH="1">
            <a:off x="416496" y="2787893"/>
            <a:ext cx="790575" cy="79057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normAutofit/>
          </a:bodyPr>
          <a:lstStyle/>
          <a:p>
            <a:r>
              <a:rPr lang="pl-PL" sz="2500" b="1" dirty="0" smtClean="0"/>
              <a:t>PERSPEKTYWY I KIERUNKI OGÓLNEGO ROZWOJU MIASTA</a:t>
            </a:r>
            <a:endParaRPr lang="pl-PL" sz="25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Perspektywy i kierunki ogólnego rozwoju </a:t>
            </a:r>
            <a:br>
              <a:rPr lang="pl-PL" dirty="0" smtClean="0"/>
            </a:br>
            <a:r>
              <a:rPr lang="pl-PL" dirty="0" smtClean="0"/>
              <a:t>regionu </a:t>
            </a:r>
            <a:endParaRPr lang="pl-PL" dirty="0"/>
          </a:p>
        </p:txBody>
      </p:sp>
      <p:graphicFrame>
        <p:nvGraphicFramePr>
          <p:cNvPr id="3" name="Diagram 2"/>
          <p:cNvGraphicFramePr/>
          <p:nvPr/>
        </p:nvGraphicFramePr>
        <p:xfrm>
          <a:off x="-231576" y="1052736"/>
          <a:ext cx="106416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Wpływ utworzenia uzdrowiska na sytuację </a:t>
            </a:r>
            <a:br>
              <a:rPr lang="pl-PL" dirty="0" smtClean="0"/>
            </a:br>
            <a:r>
              <a:rPr lang="pl-PL" dirty="0" smtClean="0"/>
              <a:t>gospodarczą regionu (1)</a:t>
            </a:r>
            <a:endParaRPr lang="pl-PL" dirty="0"/>
          </a:p>
        </p:txBody>
      </p:sp>
      <p:sp>
        <p:nvSpPr>
          <p:cNvPr id="3" name="pole tekstowe 2"/>
          <p:cNvSpPr txBox="1"/>
          <p:nvPr/>
        </p:nvSpPr>
        <p:spPr>
          <a:xfrm>
            <a:off x="488504" y="1340768"/>
            <a:ext cx="5472608" cy="400110"/>
          </a:xfrm>
          <a:prstGeom prst="rect">
            <a:avLst/>
          </a:prstGeom>
          <a:solidFill>
            <a:srgbClr val="E96F28"/>
          </a:solidFill>
          <a:ln>
            <a:solidFill>
              <a:srgbClr val="E96F28"/>
            </a:solidFill>
          </a:ln>
        </p:spPr>
        <p:txBody>
          <a:bodyPr wrap="square" rtlCol="0">
            <a:spAutoFit/>
          </a:bodyPr>
          <a:lstStyle/>
          <a:p>
            <a:r>
              <a:rPr lang="pl-PL" sz="2000" dirty="0" smtClean="0">
                <a:solidFill>
                  <a:schemeClr val="bg1"/>
                </a:solidFill>
              </a:rPr>
              <a:t>Korzyści płynące z utworzenia uzdrowiska:</a:t>
            </a:r>
            <a:endParaRPr lang="pl-PL" sz="2000" dirty="0">
              <a:solidFill>
                <a:schemeClr val="bg1"/>
              </a:solidFill>
            </a:endParaRPr>
          </a:p>
        </p:txBody>
      </p:sp>
      <p:pic>
        <p:nvPicPr>
          <p:cNvPr id="4" name="Obraz 3" descr="plus.png"/>
          <p:cNvPicPr/>
          <p:nvPr/>
        </p:nvPicPr>
        <p:blipFill>
          <a:blip r:embed="rId2" cstate="print"/>
          <a:stretch>
            <a:fillRect/>
          </a:stretch>
        </p:blipFill>
        <p:spPr>
          <a:xfrm>
            <a:off x="5529064" y="1196752"/>
            <a:ext cx="648000" cy="648000"/>
          </a:xfrm>
          <a:prstGeom prst="rect">
            <a:avLst/>
          </a:prstGeom>
        </p:spPr>
      </p:pic>
      <p:sp>
        <p:nvSpPr>
          <p:cNvPr id="5" name="pole tekstowe 4"/>
          <p:cNvSpPr txBox="1"/>
          <p:nvPr/>
        </p:nvSpPr>
        <p:spPr>
          <a:xfrm>
            <a:off x="488504" y="1988840"/>
            <a:ext cx="8136904" cy="4524315"/>
          </a:xfrm>
          <a:prstGeom prst="rect">
            <a:avLst/>
          </a:prstGeom>
          <a:noFill/>
        </p:spPr>
        <p:txBody>
          <a:bodyPr wrap="square" rtlCol="0">
            <a:spAutoFit/>
          </a:bodyPr>
          <a:lstStyle/>
          <a:p>
            <a:pPr marL="342900" lvl="0" indent="-342900">
              <a:buClr>
                <a:srgbClr val="E96F28"/>
              </a:buClr>
              <a:buFont typeface="+mj-lt"/>
              <a:buAutoNum type="arabicPeriod"/>
            </a:pPr>
            <a:r>
              <a:rPr lang="pl-PL" dirty="0" smtClean="0"/>
              <a:t>wzrost wpływów z </a:t>
            </a:r>
            <a:r>
              <a:rPr lang="pl-PL" dirty="0" err="1" smtClean="0"/>
              <a:t>PKB</a:t>
            </a:r>
            <a:r>
              <a:rPr lang="pl-PL" dirty="0" smtClean="0"/>
              <a:t>,</a:t>
            </a:r>
          </a:p>
          <a:p>
            <a:pPr marL="342900" lvl="0" indent="-342900">
              <a:buClr>
                <a:srgbClr val="E96F28"/>
              </a:buClr>
              <a:buFont typeface="+mj-lt"/>
              <a:buAutoNum type="arabicPeriod"/>
            </a:pPr>
            <a:r>
              <a:rPr lang="pl-PL" dirty="0" smtClean="0"/>
              <a:t>rozwój przedsiębiorczości,</a:t>
            </a:r>
          </a:p>
          <a:p>
            <a:pPr marL="342900" lvl="0" indent="-342900">
              <a:buClr>
                <a:srgbClr val="E96F28"/>
              </a:buClr>
              <a:buFont typeface="+mj-lt"/>
              <a:buAutoNum type="arabicPeriod"/>
            </a:pPr>
            <a:r>
              <a:rPr lang="pl-PL" dirty="0" smtClean="0"/>
              <a:t>wzrost atrakcyjności inwestycyjnej,</a:t>
            </a:r>
          </a:p>
          <a:p>
            <a:pPr marL="342900" lvl="0" indent="-342900">
              <a:buClr>
                <a:srgbClr val="E96F28"/>
              </a:buClr>
              <a:buFont typeface="+mj-lt"/>
              <a:buAutoNum type="arabicPeriod"/>
            </a:pPr>
            <a:r>
              <a:rPr lang="pl-PL" dirty="0" smtClean="0"/>
              <a:t>wzrost dochodów podatkowych samorządów – wzrost z wpływu z podatku </a:t>
            </a:r>
            <a:r>
              <a:rPr lang="pl-PL" dirty="0" err="1" smtClean="0"/>
              <a:t>CIT</a:t>
            </a:r>
            <a:r>
              <a:rPr lang="pl-PL" dirty="0" smtClean="0"/>
              <a:t> i PIT,</a:t>
            </a:r>
          </a:p>
          <a:p>
            <a:pPr marL="342900" lvl="0" indent="-342900">
              <a:buClr>
                <a:srgbClr val="E96F28"/>
              </a:buClr>
              <a:buFont typeface="+mj-lt"/>
              <a:buAutoNum type="arabicPeriod"/>
            </a:pPr>
            <a:r>
              <a:rPr lang="pl-PL" dirty="0" smtClean="0"/>
              <a:t>wzrost dochodów samorządów – opłata uzdrowiskowa oraz datacje z budżetu państwa w wysokości równej wpływom z tytułu opłaty uzdrowiskowej pobieranej w uzdrowisku w roku poprzedzającym dany rok bazowy,</a:t>
            </a:r>
          </a:p>
          <a:p>
            <a:pPr marL="342900" lvl="0" indent="-342900">
              <a:buClr>
                <a:srgbClr val="E96F28"/>
              </a:buClr>
              <a:buFont typeface="+mj-lt"/>
              <a:buAutoNum type="arabicPeriod"/>
            </a:pPr>
            <a:r>
              <a:rPr lang="pl-PL" dirty="0" smtClean="0"/>
              <a:t>możliwość pozyskiwania specjalnych środków z Unii Europejskiej na infrastrukturę uzdrowiskową i ekologiczną, a także uprzywilejowanie obszarów uzdrowiskowych w kryteriach związanych z pozyskiwaniem środków unijnych na niektóre inwestycje z zakresu ochrony środowiska naturalnego, kultury, rozwiązań komunikacyjnych,</a:t>
            </a:r>
          </a:p>
          <a:p>
            <a:pPr marL="342900" lvl="0" indent="-342900">
              <a:buClr>
                <a:srgbClr val="E96F28"/>
              </a:buClr>
              <a:buFont typeface="+mj-lt"/>
              <a:buAutoNum type="arabicPeriod"/>
            </a:pPr>
            <a:r>
              <a:rPr lang="pl-PL" dirty="0" smtClean="0"/>
              <a:t>wzrost obrotów handlu i usług,</a:t>
            </a:r>
          </a:p>
          <a:p>
            <a:pPr marL="342900" lvl="0" indent="-342900">
              <a:buClr>
                <a:srgbClr val="E96F28"/>
              </a:buClr>
              <a:buFont typeface="+mj-lt"/>
              <a:buAutoNum type="arabicPeriod"/>
            </a:pPr>
            <a:r>
              <a:rPr lang="pl-PL" dirty="0" smtClean="0"/>
              <a:t>utrwalenie wizerunku regionu jako atrakcyjnej lokalizacji gospodarczej.</a:t>
            </a:r>
          </a:p>
          <a:p>
            <a:pPr marL="342900" lvl="0" indent="-342900">
              <a:buClr>
                <a:srgbClr val="E96F28"/>
              </a:buClr>
              <a:buFont typeface="+mj-lt"/>
              <a:buAutoNum type="arabicPeriod"/>
            </a:pPr>
            <a:endParaRPr lang="pl-PL"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0088" y="332656"/>
            <a:ext cx="8915400" cy="792088"/>
          </a:xfrm>
        </p:spPr>
        <p:txBody>
          <a:bodyPr>
            <a:normAutofit fontScale="90000"/>
          </a:bodyPr>
          <a:lstStyle/>
          <a:p>
            <a:r>
              <a:rPr lang="pl-PL" dirty="0" smtClean="0"/>
              <a:t>Mocne strony sytuacji społeczno-gospodarczej </a:t>
            </a:r>
            <a:br>
              <a:rPr lang="pl-PL" dirty="0" smtClean="0"/>
            </a:br>
            <a:r>
              <a:rPr lang="pl-PL" dirty="0" smtClean="0"/>
              <a:t>Skierniewic oraz powiatu skierniewickiego </a:t>
            </a:r>
            <a:endParaRPr lang="pl-PL" dirty="0"/>
          </a:p>
        </p:txBody>
      </p:sp>
      <p:sp>
        <p:nvSpPr>
          <p:cNvPr id="3" name="pole tekstowe 2"/>
          <p:cNvSpPr txBox="1"/>
          <p:nvPr/>
        </p:nvSpPr>
        <p:spPr>
          <a:xfrm>
            <a:off x="560512" y="1412776"/>
            <a:ext cx="7272808" cy="4308872"/>
          </a:xfrm>
          <a:prstGeom prst="rect">
            <a:avLst/>
          </a:prstGeom>
          <a:noFill/>
        </p:spPr>
        <p:txBody>
          <a:bodyPr wrap="square" rtlCol="0">
            <a:spAutoFit/>
          </a:bodyPr>
          <a:lstStyle/>
          <a:p>
            <a:pPr>
              <a:spcAft>
                <a:spcPts val="600"/>
              </a:spcAft>
            </a:pPr>
            <a:r>
              <a:rPr lang="pl-PL" sz="2400" b="1" dirty="0" smtClean="0">
                <a:solidFill>
                  <a:srgbClr val="E96F28"/>
                </a:solidFill>
              </a:rPr>
              <a:t>Skierniewice:</a:t>
            </a:r>
          </a:p>
          <a:p>
            <a:pPr marL="800100" lvl="1" indent="-342900">
              <a:buClr>
                <a:srgbClr val="E96F28"/>
              </a:buClr>
              <a:buFont typeface="+mj-lt"/>
              <a:buAutoNum type="arabicPeriod"/>
            </a:pPr>
            <a:r>
              <a:rPr lang="pl-PL" dirty="0" smtClean="0"/>
              <a:t>dodatni przyrost naturalny,</a:t>
            </a:r>
          </a:p>
          <a:p>
            <a:pPr marL="800100" lvl="1" indent="-342900">
              <a:buClr>
                <a:srgbClr val="E96F28"/>
              </a:buClr>
              <a:buFont typeface="+mj-lt"/>
              <a:buAutoNum type="arabicPeriod"/>
            </a:pPr>
            <a:r>
              <a:rPr lang="pl-PL" dirty="0" smtClean="0"/>
              <a:t>wzrost liczby pracujących.</a:t>
            </a:r>
          </a:p>
          <a:p>
            <a:endParaRPr lang="pl-PL" dirty="0" smtClean="0"/>
          </a:p>
          <a:p>
            <a:endParaRPr lang="pl-PL" dirty="0" smtClean="0"/>
          </a:p>
          <a:p>
            <a:pPr>
              <a:spcAft>
                <a:spcPts val="600"/>
              </a:spcAft>
            </a:pPr>
            <a:r>
              <a:rPr lang="pl-PL" sz="2400" b="1" dirty="0" smtClean="0">
                <a:solidFill>
                  <a:srgbClr val="E96F28"/>
                </a:solidFill>
              </a:rPr>
              <a:t>Gmina Maków:</a:t>
            </a:r>
          </a:p>
          <a:p>
            <a:pPr marL="800100" lvl="1" indent="-342900">
              <a:buClr>
                <a:srgbClr val="E96F28"/>
              </a:buClr>
              <a:buFont typeface="+mj-lt"/>
              <a:buAutoNum type="arabicPeriod"/>
            </a:pPr>
            <a:r>
              <a:rPr lang="pl-PL" dirty="0" smtClean="0"/>
              <a:t>wzrost liczby ludności w wieku produkcyjnym,</a:t>
            </a:r>
          </a:p>
          <a:p>
            <a:pPr marL="800100" lvl="1" indent="-342900">
              <a:buClr>
                <a:srgbClr val="E96F28"/>
              </a:buClr>
              <a:buFont typeface="+mj-lt"/>
              <a:buAutoNum type="arabicPeriod"/>
            </a:pPr>
            <a:r>
              <a:rPr lang="pl-PL" dirty="0" smtClean="0"/>
              <a:t>spadek liczby ludności w wieku poprodukcyjnym,</a:t>
            </a:r>
          </a:p>
          <a:p>
            <a:pPr marL="800100" lvl="1" indent="-342900">
              <a:buClr>
                <a:srgbClr val="E96F28"/>
              </a:buClr>
              <a:buFont typeface="+mj-lt"/>
              <a:buAutoNum type="arabicPeriod"/>
            </a:pPr>
            <a:r>
              <a:rPr lang="pl-PL" dirty="0" smtClean="0"/>
              <a:t>malejący wskaźnik obciążenia demograficznego oraz stała wartość współczynnika starości,</a:t>
            </a:r>
          </a:p>
          <a:p>
            <a:pPr marL="800100" lvl="1" indent="-342900">
              <a:buClr>
                <a:srgbClr val="E96F28"/>
              </a:buClr>
              <a:buFont typeface="+mj-lt"/>
              <a:buAutoNum type="arabicPeriod"/>
            </a:pPr>
            <a:r>
              <a:rPr lang="pl-PL" dirty="0" smtClean="0"/>
              <a:t>wzrost liczby pracujących,</a:t>
            </a:r>
          </a:p>
          <a:p>
            <a:pPr marL="800100" lvl="1" indent="-342900">
              <a:buClr>
                <a:srgbClr val="E96F28"/>
              </a:buClr>
              <a:buFont typeface="+mj-lt"/>
              <a:buAutoNum type="arabicPeriod"/>
            </a:pPr>
            <a:r>
              <a:rPr lang="pl-PL" dirty="0" smtClean="0"/>
              <a:t>wzrost liczby podmiotów gospodarczych.</a:t>
            </a:r>
          </a:p>
          <a:p>
            <a:endParaRPr lang="pl-PL" dirty="0" smtClean="0"/>
          </a:p>
          <a:p>
            <a:endParaRPr lang="pl-PL"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Wpływ utworzenia uzdrowiska na sytuację </a:t>
            </a:r>
            <a:br>
              <a:rPr lang="pl-PL" dirty="0" smtClean="0"/>
            </a:br>
            <a:r>
              <a:rPr lang="pl-PL" dirty="0" smtClean="0"/>
              <a:t>gospodarczą regionu (2)</a:t>
            </a:r>
            <a:endParaRPr lang="pl-PL" dirty="0"/>
          </a:p>
        </p:txBody>
      </p:sp>
      <p:sp>
        <p:nvSpPr>
          <p:cNvPr id="3" name="pole tekstowe 2"/>
          <p:cNvSpPr txBox="1"/>
          <p:nvPr/>
        </p:nvSpPr>
        <p:spPr>
          <a:xfrm>
            <a:off x="848544" y="1568986"/>
            <a:ext cx="6840760" cy="400110"/>
          </a:xfrm>
          <a:prstGeom prst="rect">
            <a:avLst/>
          </a:prstGeom>
          <a:solidFill>
            <a:srgbClr val="E96F28"/>
          </a:solidFill>
          <a:ln>
            <a:solidFill>
              <a:srgbClr val="E96F28"/>
            </a:solidFill>
          </a:ln>
        </p:spPr>
        <p:txBody>
          <a:bodyPr wrap="square" rtlCol="0">
            <a:spAutoFit/>
          </a:bodyPr>
          <a:lstStyle/>
          <a:p>
            <a:pPr algn="r"/>
            <a:r>
              <a:rPr lang="pl-PL" sz="2000" dirty="0" smtClean="0">
                <a:solidFill>
                  <a:schemeClr val="bg1"/>
                </a:solidFill>
              </a:rPr>
              <a:t>Zagrożenia płynące z utworzenia uzdrowiska:</a:t>
            </a:r>
            <a:endParaRPr lang="pl-PL" sz="2000" dirty="0">
              <a:solidFill>
                <a:schemeClr val="bg1"/>
              </a:solidFill>
            </a:endParaRPr>
          </a:p>
        </p:txBody>
      </p:sp>
      <p:sp>
        <p:nvSpPr>
          <p:cNvPr id="4" name="pole tekstowe 3"/>
          <p:cNvSpPr txBox="1"/>
          <p:nvPr/>
        </p:nvSpPr>
        <p:spPr>
          <a:xfrm>
            <a:off x="488504" y="2276872"/>
            <a:ext cx="7488832" cy="646331"/>
          </a:xfrm>
          <a:prstGeom prst="rect">
            <a:avLst/>
          </a:prstGeom>
          <a:noFill/>
        </p:spPr>
        <p:txBody>
          <a:bodyPr wrap="square" rtlCol="0">
            <a:spAutoFit/>
          </a:bodyPr>
          <a:lstStyle/>
          <a:p>
            <a:pPr marL="342900" indent="-342900"/>
            <a:endParaRPr lang="pl-PL" dirty="0" smtClean="0"/>
          </a:p>
          <a:p>
            <a:pPr marL="342900" indent="-342900">
              <a:buFont typeface="+mj-lt"/>
              <a:buAutoNum type="arabicPeriod"/>
            </a:pPr>
            <a:endParaRPr lang="pl-PL" dirty="0" smtClean="0"/>
          </a:p>
        </p:txBody>
      </p:sp>
      <p:pic>
        <p:nvPicPr>
          <p:cNvPr id="5" name="Obraz 4" descr="minus.png"/>
          <p:cNvPicPr/>
          <p:nvPr/>
        </p:nvPicPr>
        <p:blipFill>
          <a:blip r:embed="rId2" cstate="print"/>
          <a:stretch>
            <a:fillRect/>
          </a:stretch>
        </p:blipFill>
        <p:spPr>
          <a:xfrm>
            <a:off x="416496" y="1412848"/>
            <a:ext cx="648000" cy="648000"/>
          </a:xfrm>
          <a:prstGeom prst="rect">
            <a:avLst/>
          </a:prstGeom>
        </p:spPr>
      </p:pic>
      <p:sp>
        <p:nvSpPr>
          <p:cNvPr id="6" name="pole tekstowe 5"/>
          <p:cNvSpPr txBox="1"/>
          <p:nvPr/>
        </p:nvSpPr>
        <p:spPr>
          <a:xfrm>
            <a:off x="488504" y="2217053"/>
            <a:ext cx="7416824" cy="3139321"/>
          </a:xfrm>
          <a:prstGeom prst="rect">
            <a:avLst/>
          </a:prstGeom>
          <a:noFill/>
        </p:spPr>
        <p:txBody>
          <a:bodyPr wrap="square" rtlCol="0">
            <a:spAutoFit/>
          </a:bodyPr>
          <a:lstStyle/>
          <a:p>
            <a:pPr marL="342900" lvl="0" indent="-342900">
              <a:buClr>
                <a:srgbClr val="E96F28"/>
              </a:buClr>
              <a:buFont typeface="+mj-lt"/>
              <a:buAutoNum type="arabicPeriod"/>
            </a:pPr>
            <a:r>
              <a:rPr lang="pl-PL" dirty="0" smtClean="0"/>
              <a:t>dodatkowe obciążenie budżetów lokalnych – pomoc medyczna dla turystów,</a:t>
            </a:r>
          </a:p>
          <a:p>
            <a:pPr marL="342900" lvl="0" indent="-342900">
              <a:buClr>
                <a:srgbClr val="E96F28"/>
              </a:buClr>
              <a:buFont typeface="+mj-lt"/>
              <a:buAutoNum type="arabicPeriod"/>
            </a:pPr>
            <a:r>
              <a:rPr lang="pl-PL" dirty="0" smtClean="0"/>
              <a:t>poszerzenie nieformalnego sektora zatrudnienia w turystyce, tzw. szarej strefy – poszerzenie szarej strefy spowoduje zaniżenie wpływów podatkowych do budżetu Skierniewic i powiatu skierniewickiego oraz spowoduje błędną alokację pomocy społecznej (pomocy socjalnej rodzinom),</a:t>
            </a:r>
          </a:p>
          <a:p>
            <a:pPr marL="342900" lvl="0" indent="-342900">
              <a:buClr>
                <a:srgbClr val="E96F28"/>
              </a:buClr>
              <a:buFont typeface="+mj-lt"/>
              <a:buAutoNum type="arabicPeriod"/>
            </a:pPr>
            <a:r>
              <a:rPr lang="pl-PL" dirty="0" smtClean="0"/>
              <a:t>następstwem rozwoju turystyki jest wzrost cen lokalnych,</a:t>
            </a:r>
          </a:p>
          <a:p>
            <a:pPr marL="342900" lvl="0" indent="-342900">
              <a:buClr>
                <a:srgbClr val="E96F28"/>
              </a:buClr>
              <a:buFont typeface="+mj-lt"/>
              <a:buAutoNum type="arabicPeriod"/>
            </a:pPr>
            <a:r>
              <a:rPr lang="pl-PL" dirty="0" smtClean="0"/>
              <a:t>wzrost cen gruntów związana ze spekulacjami dotyczącymi gruntów budowlanych.</a:t>
            </a:r>
          </a:p>
          <a:p>
            <a:pPr marL="342900" lvl="0" indent="-342900">
              <a:buClr>
                <a:srgbClr val="E96F28"/>
              </a:buClr>
            </a:pPr>
            <a:endParaRPr lang="pl-PL" dirty="0" smtClean="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r>
              <a:rPr lang="pl-PL" b="1" dirty="0" smtClean="0"/>
              <a:t>PODSUMOWANIE</a:t>
            </a:r>
            <a:endParaRPr lang="pl-PL" b="1"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Podsumowanie</a:t>
            </a:r>
            <a:endParaRPr lang="pl-PL" dirty="0"/>
          </a:p>
        </p:txBody>
      </p:sp>
      <p:sp>
        <p:nvSpPr>
          <p:cNvPr id="4" name="pole tekstowe 3"/>
          <p:cNvSpPr txBox="1"/>
          <p:nvPr/>
        </p:nvSpPr>
        <p:spPr>
          <a:xfrm>
            <a:off x="560512" y="2036748"/>
            <a:ext cx="3024336" cy="1200329"/>
          </a:xfrm>
          <a:prstGeom prst="rect">
            <a:avLst/>
          </a:prstGeom>
          <a:noFill/>
        </p:spPr>
        <p:txBody>
          <a:bodyPr wrap="square" rtlCol="0">
            <a:spAutoFit/>
          </a:bodyPr>
          <a:lstStyle/>
          <a:p>
            <a:pPr algn="ctr"/>
            <a:r>
              <a:rPr lang="pl-PL" dirty="0" smtClean="0"/>
              <a:t>powstanie nowych miejsc pracy – rozwój gospodarczy regionu oraz poprawa warunków życia mieszkańców</a:t>
            </a:r>
            <a:endParaRPr lang="pl-PL" dirty="0"/>
          </a:p>
        </p:txBody>
      </p:sp>
      <p:sp>
        <p:nvSpPr>
          <p:cNvPr id="5" name="Strzałka w prawo 4"/>
          <p:cNvSpPr/>
          <p:nvPr/>
        </p:nvSpPr>
        <p:spPr>
          <a:xfrm>
            <a:off x="4016896" y="2348880"/>
            <a:ext cx="648072" cy="432048"/>
          </a:xfrm>
          <a:prstGeom prst="rightArrow">
            <a:avLst/>
          </a:prstGeom>
          <a:solidFill>
            <a:srgbClr val="E96F28"/>
          </a:solidFill>
          <a:ln>
            <a:solidFill>
              <a:srgbClr val="E96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p:cNvSpPr txBox="1"/>
          <p:nvPr/>
        </p:nvSpPr>
        <p:spPr>
          <a:xfrm>
            <a:off x="4880992" y="1898248"/>
            <a:ext cx="3528392" cy="1477328"/>
          </a:xfrm>
          <a:prstGeom prst="rect">
            <a:avLst/>
          </a:prstGeom>
          <a:noFill/>
        </p:spPr>
        <p:txBody>
          <a:bodyPr wrap="square" rtlCol="0">
            <a:spAutoFit/>
          </a:bodyPr>
          <a:lstStyle/>
          <a:p>
            <a:pPr algn="ctr"/>
            <a:r>
              <a:rPr lang="pl-PL" dirty="0" smtClean="0"/>
              <a:t>rekrutacja pracowników z regionu Skierniewic oraz powiatu skierniewickiego – dostosowanie szkolnictwa </a:t>
            </a:r>
            <a:r>
              <a:rPr lang="pl-PL" dirty="0" err="1" smtClean="0"/>
              <a:t>ponadgimnazjalnego</a:t>
            </a:r>
            <a:r>
              <a:rPr lang="pl-PL" dirty="0" smtClean="0"/>
              <a:t> oraz aktywizacja osób bezrobotnych</a:t>
            </a:r>
            <a:endParaRPr lang="pl-PL" dirty="0"/>
          </a:p>
        </p:txBody>
      </p:sp>
      <p:sp>
        <p:nvSpPr>
          <p:cNvPr id="7" name="pole tekstowe 6"/>
          <p:cNvSpPr txBox="1"/>
          <p:nvPr/>
        </p:nvSpPr>
        <p:spPr>
          <a:xfrm>
            <a:off x="488504" y="4119463"/>
            <a:ext cx="3240360" cy="923330"/>
          </a:xfrm>
          <a:prstGeom prst="rect">
            <a:avLst/>
          </a:prstGeom>
          <a:noFill/>
        </p:spPr>
        <p:txBody>
          <a:bodyPr wrap="square" rtlCol="0">
            <a:spAutoFit/>
          </a:bodyPr>
          <a:lstStyle/>
          <a:p>
            <a:pPr algn="ctr"/>
            <a:r>
              <a:rPr lang="pl-PL" dirty="0" smtClean="0"/>
              <a:t>rozwój turystyki uzdrowiskowej, zdrowotnej, weekendowej i rehabilitacyjnej</a:t>
            </a:r>
            <a:endParaRPr lang="pl-PL" dirty="0"/>
          </a:p>
        </p:txBody>
      </p:sp>
      <p:sp>
        <p:nvSpPr>
          <p:cNvPr id="9" name="pole tekstowe 8"/>
          <p:cNvSpPr txBox="1"/>
          <p:nvPr/>
        </p:nvSpPr>
        <p:spPr>
          <a:xfrm>
            <a:off x="4880992" y="3980964"/>
            <a:ext cx="3528392" cy="1200329"/>
          </a:xfrm>
          <a:prstGeom prst="rect">
            <a:avLst/>
          </a:prstGeom>
          <a:noFill/>
        </p:spPr>
        <p:txBody>
          <a:bodyPr wrap="square" rtlCol="0">
            <a:spAutoFit/>
          </a:bodyPr>
          <a:lstStyle/>
          <a:p>
            <a:pPr algn="ctr"/>
            <a:r>
              <a:rPr lang="pl-PL" dirty="0" smtClean="0"/>
              <a:t>jak największa liczba atrakcji, w szczególności umożliwiająca aktywny wypoczynek czy rehabilitację</a:t>
            </a:r>
            <a:endParaRPr lang="pl-PL" dirty="0"/>
          </a:p>
        </p:txBody>
      </p:sp>
      <p:sp>
        <p:nvSpPr>
          <p:cNvPr id="10" name="Prostokąt zaokrąglony 9"/>
          <p:cNvSpPr/>
          <p:nvPr/>
        </p:nvSpPr>
        <p:spPr>
          <a:xfrm>
            <a:off x="4844988" y="1844824"/>
            <a:ext cx="3600400" cy="1584176"/>
          </a:xfrm>
          <a:prstGeom prst="roundRect">
            <a:avLst/>
          </a:prstGeom>
          <a:noFill/>
          <a:ln>
            <a:solidFill>
              <a:srgbClr val="E96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y 10"/>
          <p:cNvSpPr/>
          <p:nvPr/>
        </p:nvSpPr>
        <p:spPr>
          <a:xfrm>
            <a:off x="524508" y="1844824"/>
            <a:ext cx="3312368" cy="1584176"/>
          </a:xfrm>
          <a:prstGeom prst="roundRect">
            <a:avLst/>
          </a:prstGeom>
          <a:noFill/>
          <a:ln>
            <a:solidFill>
              <a:srgbClr val="E96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4844988" y="3789040"/>
            <a:ext cx="3600400" cy="1584176"/>
          </a:xfrm>
          <a:prstGeom prst="roundRect">
            <a:avLst/>
          </a:prstGeom>
          <a:noFill/>
          <a:ln>
            <a:solidFill>
              <a:srgbClr val="E96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rostokąt zaokrąglony 12"/>
          <p:cNvSpPr/>
          <p:nvPr/>
        </p:nvSpPr>
        <p:spPr>
          <a:xfrm>
            <a:off x="452500" y="3789040"/>
            <a:ext cx="3312368" cy="1584176"/>
          </a:xfrm>
          <a:prstGeom prst="roundRect">
            <a:avLst/>
          </a:prstGeom>
          <a:noFill/>
          <a:ln>
            <a:solidFill>
              <a:srgbClr val="E96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trzałka w prawo 13"/>
          <p:cNvSpPr/>
          <p:nvPr/>
        </p:nvSpPr>
        <p:spPr>
          <a:xfrm>
            <a:off x="4016896" y="4365104"/>
            <a:ext cx="648072" cy="432048"/>
          </a:xfrm>
          <a:prstGeom prst="rightArrow">
            <a:avLst/>
          </a:prstGeom>
          <a:solidFill>
            <a:srgbClr val="E96F28"/>
          </a:solidFill>
          <a:ln>
            <a:solidFill>
              <a:srgbClr val="E96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Podsumowanie</a:t>
            </a:r>
            <a:endParaRPr lang="pl-PL" dirty="0"/>
          </a:p>
        </p:txBody>
      </p:sp>
      <p:sp>
        <p:nvSpPr>
          <p:cNvPr id="5" name="pole tekstowe 4"/>
          <p:cNvSpPr txBox="1"/>
          <p:nvPr/>
        </p:nvSpPr>
        <p:spPr>
          <a:xfrm>
            <a:off x="920552" y="1600631"/>
            <a:ext cx="7416824" cy="4632037"/>
          </a:xfrm>
          <a:prstGeom prst="rect">
            <a:avLst/>
          </a:prstGeom>
          <a:noFill/>
        </p:spPr>
        <p:txBody>
          <a:bodyPr wrap="square" rtlCol="0">
            <a:spAutoFit/>
          </a:bodyPr>
          <a:lstStyle/>
          <a:p>
            <a:pPr algn="ctr">
              <a:spcAft>
                <a:spcPts val="600"/>
              </a:spcAft>
            </a:pPr>
            <a:r>
              <a:rPr lang="pl-PL" sz="1500" dirty="0" smtClean="0"/>
              <a:t>Powiat skierniewicki nie ma szczególnie żyznych gruntów, mimo to duża część jego mieszkańców utrzymuje się z rolnictwa. Przyszłością dla powiatu skierniewickiego jest zatem rolnictwo ekologiczne i agroturystyka. Tym bardziej przemawiającą formą rozwoju jest działalność uzdrowiskowa i turystyczna. </a:t>
            </a:r>
          </a:p>
          <a:p>
            <a:pPr algn="ctr">
              <a:spcAft>
                <a:spcPts val="600"/>
              </a:spcAft>
            </a:pPr>
            <a:r>
              <a:rPr lang="pl-PL" sz="1500" dirty="0" smtClean="0"/>
              <a:t>Skierniewice są miastem z niewielkim udziałem obiektów przemysłowo-magazynowych, natomiast użytki rolne stanowią ponad 50% powierzchni miasta. Ustawa o uzdrowiskach dopuszcza funkcjonowanie w strefie C zakładów przemysłowych, w przypadku gdy nie są one uciążliwe dla środowiska. Analiza oddziaływania na środowisko skierniewickich zakładów nie wykazała takiego wpływu. Brak jest więc obszarów ograniczonego użytkowania. Ewentualna uciążliwość tych obiektów zamyka się więc w obrębie działek, na których są one zlokalizowane</a:t>
            </a:r>
          </a:p>
          <a:p>
            <a:pPr algn="ctr">
              <a:spcAft>
                <a:spcPts val="600"/>
              </a:spcAft>
            </a:pPr>
            <a:r>
              <a:rPr lang="pl-PL" sz="1500" dirty="0" smtClean="0"/>
              <a:t>Utworzenie uzdrowiska umożliwi zachowanie regionalnego charakteru miasta Skierniewic oraz gminy Maków, tzn. Skierniewic jako ośrodka naukowo-akademickiego i stolicy nauk ogrodniczych oraz gminy Maków jako terenu rolniczego.</a:t>
            </a:r>
          </a:p>
          <a:p>
            <a:pPr algn="ctr"/>
            <a:r>
              <a:rPr lang="pl-PL" sz="1500" dirty="0" smtClean="0"/>
              <a:t>Plan utworzenia Uzdrowiska Skierniewice-Maków jest jednocześnie zgodny z misją rozwoju miasta Skierniewic i jego celami strategicznymi oraz priorytetem i celami strategicznymi gminy Maków</a:t>
            </a:r>
            <a:endParaRPr lang="pl-PL" sz="1500" dirty="0" smtClean="0">
              <a:solidFill>
                <a:srgbClr val="FF0000"/>
              </a:solidFill>
            </a:endParaRPr>
          </a:p>
          <a:p>
            <a:endParaRPr lang="pl-PL" sz="1500" dirty="0"/>
          </a:p>
        </p:txBody>
      </p:sp>
      <p:pic>
        <p:nvPicPr>
          <p:cNvPr id="4" name="Obraz 3" descr="this.png"/>
          <p:cNvPicPr/>
          <p:nvPr/>
        </p:nvPicPr>
        <p:blipFill>
          <a:blip r:embed="rId2" cstate="print"/>
          <a:stretch>
            <a:fillRect/>
          </a:stretch>
        </p:blipFill>
        <p:spPr>
          <a:xfrm flipH="1">
            <a:off x="272480" y="2348880"/>
            <a:ext cx="790575" cy="79057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Podsumowanie</a:t>
            </a:r>
            <a:endParaRPr lang="pl-PL" dirty="0"/>
          </a:p>
        </p:txBody>
      </p:sp>
      <p:sp>
        <p:nvSpPr>
          <p:cNvPr id="3" name="pole tekstowe 2"/>
          <p:cNvSpPr txBox="1"/>
          <p:nvPr/>
        </p:nvSpPr>
        <p:spPr>
          <a:xfrm>
            <a:off x="992560" y="2276872"/>
            <a:ext cx="7344816" cy="2031325"/>
          </a:xfrm>
          <a:prstGeom prst="rect">
            <a:avLst/>
          </a:prstGeom>
          <a:noFill/>
        </p:spPr>
        <p:txBody>
          <a:bodyPr wrap="square" rtlCol="0">
            <a:spAutoFit/>
          </a:bodyPr>
          <a:lstStyle/>
          <a:p>
            <a:pPr algn="just"/>
            <a:r>
              <a:rPr lang="pl-PL" dirty="0" smtClean="0"/>
              <a:t>	Rozwój i sukces Uzdrowiska Skierniewice-Maków będzie w dużej 	mierze zależeć od stworzenia skutecznego systemu promocji. 	Bogaty kalendarz imprez i dobra promocja mogą stać się kluczem do sukcesu uzdrowiska. Realizacja tego celu podniesie także poziom życia mieszkańców, którzy zawsze chętnie biorą udział w wydarzeniach kulturalnych czy zawodach sportowych.</a:t>
            </a:r>
          </a:p>
          <a:p>
            <a:endParaRPr lang="pl-PL" dirty="0"/>
          </a:p>
        </p:txBody>
      </p:sp>
      <p:pic>
        <p:nvPicPr>
          <p:cNvPr id="4" name="Obraz 3" descr="info.png"/>
          <p:cNvPicPr/>
          <p:nvPr/>
        </p:nvPicPr>
        <p:blipFill>
          <a:blip r:embed="rId2" cstate="print"/>
          <a:stretch>
            <a:fillRect/>
          </a:stretch>
        </p:blipFill>
        <p:spPr>
          <a:xfrm>
            <a:off x="1136576" y="2345321"/>
            <a:ext cx="788472" cy="795647"/>
          </a:xfrm>
          <a:prstGeom prst="rect">
            <a:avLst/>
          </a:prstGeom>
          <a:scene3d>
            <a:camera prst="orthographicFront">
              <a:rot lat="21599969" lon="11100002" rev="10799999"/>
            </a:camera>
            <a:lightRig rig="threePt" dir="t"/>
          </a:scene3d>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2506" y="2426965"/>
            <a:ext cx="7482862" cy="1362075"/>
          </a:xfrm>
        </p:spPr>
        <p:txBody>
          <a:bodyPr/>
          <a:lstStyle/>
          <a:p>
            <a:r>
              <a:rPr lang="pl-PL" dirty="0" smtClean="0"/>
              <a:t>DZIĘKUJĘ ZA UWAGĘ</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496" y="260648"/>
            <a:ext cx="8915400" cy="792088"/>
          </a:xfrm>
        </p:spPr>
        <p:txBody>
          <a:bodyPr>
            <a:normAutofit fontScale="90000"/>
          </a:bodyPr>
          <a:lstStyle/>
          <a:p>
            <a:r>
              <a:rPr lang="pl-PL" dirty="0" smtClean="0"/>
              <a:t>Słabe strony sytuacji społeczno-gospodarczej </a:t>
            </a:r>
            <a:br>
              <a:rPr lang="pl-PL" dirty="0" smtClean="0"/>
            </a:br>
            <a:r>
              <a:rPr lang="pl-PL" dirty="0" smtClean="0"/>
              <a:t>Skierniewic oraz powiatu skierniewickiego </a:t>
            </a:r>
            <a:endParaRPr lang="pl-PL" dirty="0"/>
          </a:p>
        </p:txBody>
      </p:sp>
      <p:sp>
        <p:nvSpPr>
          <p:cNvPr id="3" name="pole tekstowe 2"/>
          <p:cNvSpPr txBox="1"/>
          <p:nvPr/>
        </p:nvSpPr>
        <p:spPr>
          <a:xfrm>
            <a:off x="416496" y="1052736"/>
            <a:ext cx="8640960" cy="6524863"/>
          </a:xfrm>
          <a:prstGeom prst="rect">
            <a:avLst/>
          </a:prstGeom>
          <a:noFill/>
        </p:spPr>
        <p:txBody>
          <a:bodyPr wrap="square" rtlCol="0">
            <a:spAutoFit/>
          </a:bodyPr>
          <a:lstStyle/>
          <a:p>
            <a:pPr>
              <a:spcAft>
                <a:spcPts val="600"/>
              </a:spcAft>
            </a:pPr>
            <a:r>
              <a:rPr lang="pl-PL" sz="2400" b="1" dirty="0" smtClean="0">
                <a:solidFill>
                  <a:srgbClr val="E96F28"/>
                </a:solidFill>
              </a:rPr>
              <a:t>Skierniewice:</a:t>
            </a:r>
          </a:p>
          <a:p>
            <a:pPr marL="800100" lvl="1" indent="-342900">
              <a:buClr>
                <a:srgbClr val="E96F28"/>
              </a:buClr>
              <a:buFont typeface="+mj-lt"/>
              <a:buAutoNum type="arabicPeriod"/>
            </a:pPr>
            <a:r>
              <a:rPr lang="pl-PL" dirty="0" smtClean="0"/>
              <a:t>spadek liczby ludności w wieku przedprodukcyjnym i produkcyjnym,</a:t>
            </a:r>
          </a:p>
          <a:p>
            <a:pPr marL="800100" lvl="1" indent="-342900">
              <a:buClr>
                <a:srgbClr val="E96F28"/>
              </a:buClr>
              <a:buFont typeface="+mj-lt"/>
              <a:buAutoNum type="arabicPeriod"/>
            </a:pPr>
            <a:r>
              <a:rPr lang="pl-PL" dirty="0" smtClean="0"/>
              <a:t>wzrost liczby ludności w wieku poprodukcyjnym,</a:t>
            </a:r>
          </a:p>
          <a:p>
            <a:pPr marL="800100" lvl="1" indent="-342900">
              <a:buClr>
                <a:srgbClr val="E96F28"/>
              </a:buClr>
              <a:buFont typeface="+mj-lt"/>
              <a:buAutoNum type="arabicPeriod"/>
            </a:pPr>
            <a:r>
              <a:rPr lang="pl-PL" dirty="0" smtClean="0"/>
              <a:t>systematyczny wzrost wskaźnika obciążenia demograficznego oraz </a:t>
            </a:r>
            <a:br>
              <a:rPr lang="pl-PL" dirty="0" smtClean="0"/>
            </a:br>
            <a:r>
              <a:rPr lang="pl-PL" dirty="0" smtClean="0"/>
              <a:t>współczynnika starości,</a:t>
            </a:r>
          </a:p>
          <a:p>
            <a:pPr marL="800100" lvl="1" indent="-342900">
              <a:buClr>
                <a:srgbClr val="E96F28"/>
              </a:buClr>
              <a:buFont typeface="+mj-lt"/>
              <a:buAutoNum type="arabicPeriod"/>
            </a:pPr>
            <a:r>
              <a:rPr lang="pl-PL" dirty="0" smtClean="0"/>
              <a:t>ujemne saldo migracji gminnych wewnętrznych i zagranicznych na pobyt stały,</a:t>
            </a:r>
          </a:p>
          <a:p>
            <a:pPr marL="800100" lvl="1" indent="-342900">
              <a:buClr>
                <a:srgbClr val="E96F28"/>
              </a:buClr>
              <a:buFont typeface="+mj-lt"/>
              <a:buAutoNum type="arabicPeriod"/>
            </a:pPr>
            <a:r>
              <a:rPr lang="pl-PL" dirty="0" smtClean="0"/>
              <a:t>wzrost liczby bezrobotnych,</a:t>
            </a:r>
          </a:p>
          <a:p>
            <a:pPr marL="800100" lvl="1" indent="-342900">
              <a:buClr>
                <a:srgbClr val="E96F28"/>
              </a:buClr>
              <a:buFont typeface="+mj-lt"/>
              <a:buAutoNum type="arabicPeriod"/>
            </a:pPr>
            <a:r>
              <a:rPr lang="pl-PL" dirty="0" smtClean="0"/>
              <a:t>spadek liczby podmiotów gospodarczych o 5,66% w 2011 roku w porównaniu </a:t>
            </a:r>
            <a:br>
              <a:rPr lang="pl-PL" dirty="0" smtClean="0"/>
            </a:br>
            <a:r>
              <a:rPr lang="pl-PL" dirty="0" smtClean="0"/>
              <a:t>z rokiem wcześniejszym,</a:t>
            </a:r>
          </a:p>
          <a:p>
            <a:pPr marL="800100" lvl="1" indent="-342900">
              <a:buClr>
                <a:srgbClr val="E96F28"/>
              </a:buClr>
              <a:buFont typeface="+mj-lt"/>
              <a:buAutoNum type="arabicPeriod"/>
            </a:pPr>
            <a:r>
              <a:rPr lang="pl-PL" dirty="0" smtClean="0"/>
              <a:t>spadek nakładów inwestycyjnych w przedsiębiorstwach.</a:t>
            </a:r>
          </a:p>
          <a:p>
            <a:endParaRPr lang="pl-PL" dirty="0" smtClean="0"/>
          </a:p>
          <a:p>
            <a:pPr>
              <a:spcAft>
                <a:spcPts val="600"/>
              </a:spcAft>
            </a:pPr>
            <a:r>
              <a:rPr lang="pl-PL" sz="2400" b="1" dirty="0" smtClean="0">
                <a:solidFill>
                  <a:srgbClr val="E96F28"/>
                </a:solidFill>
              </a:rPr>
              <a:t>Gmina Maków:</a:t>
            </a:r>
          </a:p>
          <a:p>
            <a:pPr marL="800100" lvl="1" indent="-342900">
              <a:buClr>
                <a:srgbClr val="E96F28"/>
              </a:buClr>
              <a:buFont typeface="+mj-lt"/>
              <a:buAutoNum type="arabicPeriod"/>
            </a:pPr>
            <a:r>
              <a:rPr lang="pl-PL" dirty="0" smtClean="0"/>
              <a:t>spadek liczby ludności w wieku przedprodukcyjnym,</a:t>
            </a:r>
          </a:p>
          <a:p>
            <a:pPr marL="800100" lvl="1" indent="-342900">
              <a:buClr>
                <a:srgbClr val="E96F28"/>
              </a:buClr>
              <a:buFont typeface="+mj-lt"/>
              <a:buAutoNum type="arabicPeriod"/>
            </a:pPr>
            <a:r>
              <a:rPr lang="pl-PL" dirty="0" smtClean="0"/>
              <a:t>ujemny przyrost naturalny,</a:t>
            </a:r>
          </a:p>
          <a:p>
            <a:pPr marL="800100" lvl="1" indent="-342900">
              <a:buClr>
                <a:srgbClr val="E96F28"/>
              </a:buClr>
              <a:buFont typeface="+mj-lt"/>
              <a:buAutoNum type="arabicPeriod"/>
            </a:pPr>
            <a:r>
              <a:rPr lang="pl-PL" dirty="0" smtClean="0"/>
              <a:t>spadek salda migracji gminnych wewnętrznych i zagranicznych na pobyt stały </a:t>
            </a:r>
            <a:br>
              <a:rPr lang="pl-PL" dirty="0" smtClean="0"/>
            </a:br>
            <a:r>
              <a:rPr lang="pl-PL" dirty="0" smtClean="0"/>
              <a:t>(-11 osób w 2011 roku),</a:t>
            </a:r>
          </a:p>
          <a:p>
            <a:pPr marL="800100" lvl="1" indent="-342900">
              <a:buClr>
                <a:srgbClr val="E96F28"/>
              </a:buClr>
              <a:buFont typeface="+mj-lt"/>
              <a:buAutoNum type="arabicPeriod"/>
            </a:pPr>
            <a:r>
              <a:rPr lang="pl-PL" dirty="0" smtClean="0"/>
              <a:t>wzrost liczby bezrobotnych.</a:t>
            </a:r>
          </a:p>
          <a:p>
            <a:endParaRPr lang="pl-PL" dirty="0" smtClean="0"/>
          </a:p>
          <a:p>
            <a:endParaRPr lang="pl-PL" dirty="0" smtClean="0"/>
          </a:p>
          <a:p>
            <a:r>
              <a:rPr lang="pl-PL" dirty="0" smtClean="0"/>
              <a:t> </a:t>
            </a:r>
          </a:p>
          <a:p>
            <a:endParaRPr lang="pl-PL" dirty="0" smtClean="0"/>
          </a:p>
          <a:p>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782506" y="2000821"/>
            <a:ext cx="7986918" cy="1500187"/>
          </a:xfrm>
        </p:spPr>
        <p:txBody>
          <a:bodyPr>
            <a:normAutofit/>
          </a:bodyPr>
          <a:lstStyle/>
          <a:p>
            <a:r>
              <a:rPr lang="pl-PL" sz="3000" b="1" dirty="0" smtClean="0">
                <a:solidFill>
                  <a:srgbClr val="E96F28"/>
                </a:solidFill>
              </a:rPr>
              <a:t>POTENCJAŁ RYNKU PRACY MIASTA SKIERNIEWICE ORAZ POWIATU SKIERNIEWICKIEGO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2741</Words>
  <Application>Microsoft Office PowerPoint</Application>
  <PresentationFormat>Papier A4 (210x297 mm)</PresentationFormat>
  <Paragraphs>498</Paragraphs>
  <Slides>75</Slides>
  <Notes>0</Notes>
  <HiddenSlides>0</HiddenSlides>
  <MMClips>0</MMClips>
  <ScaleCrop>false</ScaleCrop>
  <HeadingPairs>
    <vt:vector size="4" baseType="variant">
      <vt:variant>
        <vt:lpstr>Motyw</vt:lpstr>
      </vt:variant>
      <vt:variant>
        <vt:i4>1</vt:i4>
      </vt:variant>
      <vt:variant>
        <vt:lpstr>Tytuły slajdów</vt:lpstr>
      </vt:variant>
      <vt:variant>
        <vt:i4>75</vt:i4>
      </vt:variant>
    </vt:vector>
  </HeadingPairs>
  <TitlesOfParts>
    <vt:vector size="76" baseType="lpstr">
      <vt:lpstr>Motyw pakietu Office</vt:lpstr>
      <vt:lpstr>Slajd 1</vt:lpstr>
      <vt:lpstr>Plan wystąpienia</vt:lpstr>
      <vt:lpstr>Slajd 3</vt:lpstr>
      <vt:lpstr>O projekcie</vt:lpstr>
      <vt:lpstr>Cel ekspertyzy</vt:lpstr>
      <vt:lpstr>Slajd 6</vt:lpstr>
      <vt:lpstr>Mocne strony sytuacji społeczno-gospodarczej  Skierniewic oraz powiatu skierniewickiego </vt:lpstr>
      <vt:lpstr>Słabe strony sytuacji społeczno-gospodarczej  Skierniewic oraz powiatu skierniewickiego </vt:lpstr>
      <vt:lpstr>Slajd 9</vt:lpstr>
      <vt:lpstr>Mocne strony rynku pracy w Skierniewicach oraz  powiecie skierniewickim</vt:lpstr>
      <vt:lpstr>Słabe strony rynku pracy w Skierniewicach oraz powiecie skierniewickim</vt:lpstr>
      <vt:lpstr>Slajd 12</vt:lpstr>
      <vt:lpstr>Uwarunkowania prawne (1)</vt:lpstr>
      <vt:lpstr>Uwarunkowania prawne (2)</vt:lpstr>
      <vt:lpstr>Uwarunkowania prawne (3)</vt:lpstr>
      <vt:lpstr>Uwarunkowania prawne (4) </vt:lpstr>
      <vt:lpstr>Uwarunkowania prawne (5)</vt:lpstr>
      <vt:lpstr>Uwarunkowania prawne (6)</vt:lpstr>
      <vt:lpstr>Analiza koncepcji powstania uzdrowiska (1)</vt:lpstr>
      <vt:lpstr>Analiza koncepcji powstania uzdrowiska (2)</vt:lpstr>
      <vt:lpstr>Analiza koncepcji powstania uzdrowiska (3)</vt:lpstr>
      <vt:lpstr>Slajd 22</vt:lpstr>
      <vt:lpstr>Szanse i zagrożenia dla lokalnego  rynku pracy (1)</vt:lpstr>
      <vt:lpstr>Szanse i zagrożenia dla lokalnego  rynku pracy (2)</vt:lpstr>
      <vt:lpstr>Prognoza zatrudnienia związana z powstaniem  uzdrowiska (1)</vt:lpstr>
      <vt:lpstr>Prognoza zatrudnienia związana z powstaniem  uzdrowiska (2)</vt:lpstr>
      <vt:lpstr>Prognoza zatrudnienia związana z powstaniem  uzdrowiska (3)</vt:lpstr>
      <vt:lpstr>Prognoza zatrudnienia związana z powstaniem  uzdrowiska (4)</vt:lpstr>
      <vt:lpstr>Prognoza zatrudnienia związana z powstaniem  uzdrowiska (5)</vt:lpstr>
      <vt:lpstr>Slajd 30</vt:lpstr>
      <vt:lpstr>Szanse i zagrożenia dla rozwoju dla lokalnej  przedsiębiorczości (1)</vt:lpstr>
      <vt:lpstr>Szanse i zagrożenia dla rozwoju dla lokalnej  przedsiębiorczości (2)</vt:lpstr>
      <vt:lpstr>Szanse i zagrożenia dla rozwoju dla lokalnej  przedsiębiorczości (3)</vt:lpstr>
      <vt:lpstr>Szanse i zagrożenia dla rozwoju dla lokalnej  przedsiębiorczości (4)</vt:lpstr>
      <vt:lpstr>Prognoza liczby podmiotów gospodarczych  związana z powstaniem uzdrowiska (1)</vt:lpstr>
      <vt:lpstr>Prognoza liczby podmiotów gospodarczych  związana z powstaniem uzdrowiska (2)</vt:lpstr>
      <vt:lpstr>Prognoza liczby podmiotów gospodarczych  związana z powstaniem uzdrowiska (3)</vt:lpstr>
      <vt:lpstr>Prognoza liczby podmiotów gospodarczych  związana z powstaniem uzdrowiska (4)</vt:lpstr>
      <vt:lpstr>Prognoza liczby podmiotów gospodarczych  związana z powstaniem uzdrowiska (5)</vt:lpstr>
      <vt:lpstr>Prognoza liczby podmiotów gospodarczych  związana z powstaniem uzdrowiska (6)</vt:lpstr>
      <vt:lpstr>Slajd 41</vt:lpstr>
      <vt:lpstr>Slajd 42</vt:lpstr>
      <vt:lpstr>System szkolnictwa ponadgimnazjalnego w  Skierniewicach oraz powiecie skierniewickim (1)</vt:lpstr>
      <vt:lpstr>System szkolnictwa ponadgimnazjalnego  w Skierniewicach oraz powiecie skierniewickim (2)</vt:lpstr>
      <vt:lpstr>System szkolnictwa ponadgimnazjalnego  w Skierniewicach oraz powiecie skierniewickim (3)</vt:lpstr>
      <vt:lpstr>System szkolnictwa ponadgimnazjalnego  w Skierniewicach oraz powiecie skierniewickim (4)</vt:lpstr>
      <vt:lpstr>Możliwości rozwoju szkolnictwa ponadgimnazjalnego  związanych z powstaniem uzdrowiska</vt:lpstr>
      <vt:lpstr>Możliwości rozwoju szkolnictwa wyższego związana z powstaniem uzdrowiska</vt:lpstr>
      <vt:lpstr>Możliwości aktywizacji osób bezrobotnych  związane z powstaniem uzdrowiska</vt:lpstr>
      <vt:lpstr>Slajd 50</vt:lpstr>
      <vt:lpstr>Zalety utworzenia uzdrowiska dla  mieszkańców (1)</vt:lpstr>
      <vt:lpstr>Zalety utworzenia uzdrowiska dla  mieszkańców (2)</vt:lpstr>
      <vt:lpstr>Zalety utworzenia uzdrowiska dla  mieszkańców (3)</vt:lpstr>
      <vt:lpstr>Zalety utworzenia uzdrowiska dla  mieszkańców (4)</vt:lpstr>
      <vt:lpstr>Zalety utworzenia uzdrowiska dla  mieszkańców (5)</vt:lpstr>
      <vt:lpstr>Zalety utworzenia uzdrowiska dla  mieszkańców (6)</vt:lpstr>
      <vt:lpstr>Slajd 57</vt:lpstr>
      <vt:lpstr>Rozwój sfery kulturalnej i usługowej</vt:lpstr>
      <vt:lpstr>Potencjał Skierniewic oraz powiatu skierniewickiego  do rozwoju turystyki zdrowotnej, weekendowej  i rehabilitacyjnej</vt:lpstr>
      <vt:lpstr>Potencjał Skierniewic oraz powiatu skierniewickiego  do rozwoju turystyki zdrowotnej, weekendowej  i rehabilitacyjnej</vt:lpstr>
      <vt:lpstr>Potencjał Skierniewic oraz powiatu skierniewickiego  do rozwoju turystyki zdrowotnej, weekendowej  i rehabilitacyjnej</vt:lpstr>
      <vt:lpstr>Potencjał Skierniewic oraz powiatu skierniewickiego  do rozwoju turystyki zdrowotnej, weekendowej  i rehabilitacyjnej</vt:lpstr>
      <vt:lpstr>Potencjał Skierniewic oraz powiatu skierniewickiego  do rozwoju turystyki zdrowotnej, weekendowej  i rehabilitacyjnej</vt:lpstr>
      <vt:lpstr>Szanse i zagrożenia związane z rozwojem turystyki  zdrowotnej, weekendowej i rehabilitacyjnej (1)</vt:lpstr>
      <vt:lpstr>Szanse i zagrożenia związane z rozwojem turystyki  zdrowotnej, weekendowej i rehabilitacyjnej (2)</vt:lpstr>
      <vt:lpstr>Szanse i zagrożenia związane z rozwojem turystyki  zdrowotnej, weekendowej i rehabilitacyjnej (3)</vt:lpstr>
      <vt:lpstr>Slajd 67</vt:lpstr>
      <vt:lpstr>Perspektywy i kierunki ogólnego rozwoju  regionu </vt:lpstr>
      <vt:lpstr>Wpływ utworzenia uzdrowiska na sytuację  gospodarczą regionu (1)</vt:lpstr>
      <vt:lpstr>Wpływ utworzenia uzdrowiska na sytuację  gospodarczą regionu (2)</vt:lpstr>
      <vt:lpstr>Slajd 71</vt:lpstr>
      <vt:lpstr>Podsumowanie</vt:lpstr>
      <vt:lpstr>Podsumowanie</vt:lpstr>
      <vt:lpstr>Podsumowanie</vt:lpstr>
      <vt:lpstr>DZIĘKUJĘ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kdu</dc:creator>
  <cp:lastModifiedBy>bso</cp:lastModifiedBy>
  <cp:revision>465</cp:revision>
  <dcterms:created xsi:type="dcterms:W3CDTF">2012-09-13T13:39:03Z</dcterms:created>
  <dcterms:modified xsi:type="dcterms:W3CDTF">2012-10-18T07:27:33Z</dcterms:modified>
</cp:coreProperties>
</file>